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136"/>
  </p:notesMasterIdLst>
  <p:sldIdLst>
    <p:sldId id="256" r:id="rId2"/>
    <p:sldId id="257" r:id="rId3"/>
    <p:sldId id="357" r:id="rId4"/>
    <p:sldId id="359" r:id="rId5"/>
    <p:sldId id="358" r:id="rId6"/>
    <p:sldId id="360" r:id="rId7"/>
    <p:sldId id="258" r:id="rId8"/>
    <p:sldId id="361" r:id="rId9"/>
    <p:sldId id="362" r:id="rId10"/>
    <p:sldId id="363" r:id="rId11"/>
    <p:sldId id="259" r:id="rId12"/>
    <p:sldId id="291" r:id="rId13"/>
    <p:sldId id="364" r:id="rId14"/>
    <p:sldId id="365" r:id="rId15"/>
    <p:sldId id="260" r:id="rId16"/>
    <p:sldId id="385" r:id="rId17"/>
    <p:sldId id="366" r:id="rId18"/>
    <p:sldId id="368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6" r:id="rId30"/>
    <p:sldId id="380" r:id="rId31"/>
    <p:sldId id="381" r:id="rId32"/>
    <p:sldId id="382" r:id="rId33"/>
    <p:sldId id="367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70" r:id="rId42"/>
    <p:sldId id="269" r:id="rId43"/>
    <p:sldId id="271" r:id="rId44"/>
    <p:sldId id="272" r:id="rId45"/>
    <p:sldId id="384" r:id="rId46"/>
    <p:sldId id="273" r:id="rId47"/>
    <p:sldId id="274" r:id="rId48"/>
    <p:sldId id="275" r:id="rId49"/>
    <p:sldId id="390" r:id="rId50"/>
    <p:sldId id="276" r:id="rId51"/>
    <p:sldId id="391" r:id="rId52"/>
    <p:sldId id="392" r:id="rId53"/>
    <p:sldId id="277" r:id="rId54"/>
    <p:sldId id="278" r:id="rId55"/>
    <p:sldId id="280" r:id="rId56"/>
    <p:sldId id="279" r:id="rId57"/>
    <p:sldId id="281" r:id="rId58"/>
    <p:sldId id="282" r:id="rId59"/>
    <p:sldId id="387" r:id="rId60"/>
    <p:sldId id="388" r:id="rId61"/>
    <p:sldId id="389" r:id="rId62"/>
    <p:sldId id="285" r:id="rId63"/>
    <p:sldId id="286" r:id="rId64"/>
    <p:sldId id="287" r:id="rId65"/>
    <p:sldId id="288" r:id="rId66"/>
    <p:sldId id="393" r:id="rId67"/>
    <p:sldId id="289" r:id="rId68"/>
    <p:sldId id="290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301" r:id="rId79"/>
    <p:sldId id="305" r:id="rId80"/>
    <p:sldId id="304" r:id="rId81"/>
    <p:sldId id="302" r:id="rId82"/>
    <p:sldId id="303" r:id="rId83"/>
    <p:sldId id="306" r:id="rId84"/>
    <p:sldId id="307" r:id="rId85"/>
    <p:sldId id="308" r:id="rId86"/>
    <p:sldId id="309" r:id="rId87"/>
    <p:sldId id="310" r:id="rId88"/>
    <p:sldId id="311" r:id="rId89"/>
    <p:sldId id="312" r:id="rId90"/>
    <p:sldId id="313" r:id="rId91"/>
    <p:sldId id="316" r:id="rId92"/>
    <p:sldId id="314" r:id="rId93"/>
    <p:sldId id="317" r:id="rId94"/>
    <p:sldId id="318" r:id="rId95"/>
    <p:sldId id="319" r:id="rId96"/>
    <p:sldId id="320" r:id="rId97"/>
    <p:sldId id="322" r:id="rId98"/>
    <p:sldId id="321" r:id="rId99"/>
    <p:sldId id="333" r:id="rId100"/>
    <p:sldId id="334" r:id="rId101"/>
    <p:sldId id="335" r:id="rId102"/>
    <p:sldId id="323" r:id="rId103"/>
    <p:sldId id="326" r:id="rId104"/>
    <p:sldId id="325" r:id="rId105"/>
    <p:sldId id="328" r:id="rId106"/>
    <p:sldId id="327" r:id="rId107"/>
    <p:sldId id="329" r:id="rId108"/>
    <p:sldId id="330" r:id="rId109"/>
    <p:sldId id="331" r:id="rId110"/>
    <p:sldId id="332" r:id="rId111"/>
    <p:sldId id="336" r:id="rId112"/>
    <p:sldId id="338" r:id="rId113"/>
    <p:sldId id="339" r:id="rId114"/>
    <p:sldId id="340" r:id="rId115"/>
    <p:sldId id="341" r:id="rId116"/>
    <p:sldId id="342" r:id="rId117"/>
    <p:sldId id="343" r:id="rId118"/>
    <p:sldId id="383" r:id="rId119"/>
    <p:sldId id="344" r:id="rId120"/>
    <p:sldId id="337" r:id="rId121"/>
    <p:sldId id="394" r:id="rId122"/>
    <p:sldId id="395" r:id="rId123"/>
    <p:sldId id="345" r:id="rId124"/>
    <p:sldId id="347" r:id="rId125"/>
    <p:sldId id="348" r:id="rId126"/>
    <p:sldId id="346" r:id="rId127"/>
    <p:sldId id="350" r:id="rId128"/>
    <p:sldId id="349" r:id="rId129"/>
    <p:sldId id="351" r:id="rId130"/>
    <p:sldId id="352" r:id="rId131"/>
    <p:sldId id="354" r:id="rId132"/>
    <p:sldId id="355" r:id="rId133"/>
    <p:sldId id="353" r:id="rId134"/>
    <p:sldId id="356" r:id="rId135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E47"/>
    <a:srgbClr val="5EA5C7"/>
    <a:srgbClr val="FFFFFF"/>
    <a:srgbClr val="AECAAC"/>
    <a:srgbClr val="E97E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6"/>
    <p:restoredTop sz="90428"/>
  </p:normalViewPr>
  <p:slideViewPr>
    <p:cSldViewPr snapToGrid="0" snapToObjects="1">
      <p:cViewPr varScale="1">
        <p:scale>
          <a:sx n="99" d="100"/>
          <a:sy n="99" d="100"/>
        </p:scale>
        <p:origin x="184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0B4D0-AC14-8D41-B42F-CDF13317A85E}" type="datetimeFigureOut">
              <a:rPr lang="en-PT" smtClean="0"/>
              <a:t>19/04/2023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4931C-52E6-4C44-B1F4-F33C2160C3B2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469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4361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221608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90827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690546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484235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61671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602164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234215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64812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3545794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785924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523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929950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394298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814905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6657380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8416111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715651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5551172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63164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196623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This is obviously not indistinguishable because there is no trnascript between the parties.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2113147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3557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503324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1895833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0275702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045448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4217244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9535630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5156540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8101326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2846195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522934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65368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5543462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3962958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1899636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3578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9394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21429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09419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86263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42065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7176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30360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20177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0148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098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43835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52796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48222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09450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68645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14668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5552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99225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45704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83447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93142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0413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41020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87218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37215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05727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4307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7911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21736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84938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24460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682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From a security perspective it is easier to compare both approaches. And this is the main motivation to perform QOT. [Todo: Desenrolar esta ideia um pouco só por paralavras] intercept now decipher later attack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27112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From a security perspective it is easier to compare both approaches. And this is the main motivation to perform QOT. [Todo: Desenrolar esta ideia um pouco só por paralavras] intercept now decipher later attack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72506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16720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89979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81015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5134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379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996217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4122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31914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743608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644146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Based on this comparison, let us see what are the consequences of using BBCS based protocol into an MPC system</a:t>
            </a:r>
            <a:r>
              <a:rPr lang="en-PT"/>
              <a:t>. 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041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19944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69148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89001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50941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71295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508905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963650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072584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79193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53282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807329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153553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74816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687193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5470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2758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42343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OK é diferente de ROT porque Alice não tem a mesagem definida. De qualquer forma redução de OT a OK e a bit-ROT tem os mesmos passos (é igual em tudo).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572307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82301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26283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814201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010810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233732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12033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0944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26222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  <a:p>
            <a:endParaRPr lang="en-PT" dirty="0"/>
          </a:p>
          <a:p>
            <a:r>
              <a:rPr lang="en-PT" dirty="0"/>
              <a:t>VOLE -&gt; OT Ext from here </a:t>
            </a:r>
            <a:r>
              <a:rPr lang="en-GB" dirty="0"/>
              <a:t>https://</a:t>
            </a:r>
            <a:r>
              <a:rPr lang="en-GB" dirty="0" err="1"/>
              <a:t>eprint.iacr.org</a:t>
            </a:r>
            <a:r>
              <a:rPr lang="en-GB" dirty="0"/>
              <a:t>/2022/192.pdf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647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0813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4184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I will just focus on the the OLE protocol because the generalizations I presented in the PhD work are heavely based on OLE and I want to give a highlevel overview of the UC proof.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753719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841307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436322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308835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84797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494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operators are a combination of shift operators in the computational basis and in the dual basis.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88876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532290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053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215234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530872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129221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587992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847673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966496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818865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345992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07061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19831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6814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9925-82A9-7644-A905-47A406956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896B1-143A-FD43-88E2-F6C5B3153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B1CE-7EA9-A24C-A08D-16500708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C1BBA-0793-3145-BADC-A662D3CD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B13A5-0574-6946-8E35-24A07D4F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7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DBE3-4931-594C-90D6-EB52D227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46BCB-7A85-6F4C-B54C-CF1C89E00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18C39-4A84-AB40-9E23-30918E47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B61D6-D468-D14F-AB44-6CDE7A89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4F35-C0CA-E842-915E-12851102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4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042DB-24CC-9E4F-856A-A164C098B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88603-E688-2C48-800B-62727FB7A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A232A-9AB1-D843-8F0D-A596BE83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94D2A-EAF9-3144-94D6-93161DB7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411E0-B888-DA45-9168-0F33970C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4B86-CFDF-2746-A483-49C05B8B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8733-1509-654D-9317-11838331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97FD-762C-7D45-A503-71FC0E42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58F6-FC98-0147-8B88-184172B9A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01129-4736-4146-A6FC-8F9E5EF4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DAA3-B115-8B42-BCF3-C2C31797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37A60-73AE-8D4F-BFBB-5DA21712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988EB-98A4-2746-9D12-B415ED75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8CFC2-0AF7-3D40-B761-541B7E88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FB84A-3E3B-D540-A344-5937C981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3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DD76-DBF1-8849-B487-2186F2DD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EB5E-046D-1C4B-A916-4E6EA8E92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9CCC8-56C4-1741-BAD2-64122EAFB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91BAD-D24D-E94A-A940-6F030E552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36B42-DE37-BA4B-BB3F-4898A8D4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7A4D3-E5D2-304C-8A8B-D6158A82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8F3A-21B8-2449-9E6F-9CD60749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F821-924B-434F-BA84-18727D4DA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9AE65-7911-694B-8026-ED2D7B024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1AB60-4EAE-FE4C-AC66-3E6974CEF8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3E3D-682A-674E-A973-CF409EBA8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7A0B3-D886-514F-A7F4-C321CB9A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D4BDF-A248-1E44-B15D-61BDE39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057BD-A2D4-FF40-92E7-DDE5BFE7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1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7B54-6721-C244-A224-579BDA1F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D9FB0-FD60-EF4A-AF93-89B65875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4FB6C-EE96-6C4F-BEBB-63460BEE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16001-9DF8-4A48-9303-03122398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8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38F20-F89F-CD4C-9366-F8F5BD4E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78229-CB17-264F-9CCC-29AAF037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9CDAA-A9A6-2A48-B0BB-60010DCF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1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4D8D-4D09-6C49-B036-7285EAC4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5D5F0-0F1C-1547-BAD3-F4957D9B7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EFADD-2602-464A-A907-24BC304C8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8E259-0A89-8643-9BD8-D7B37B93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50D0-C390-AD4B-94D3-AB41802D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C895-159B-8E42-9C55-B49AF76E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0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6481-39F1-C046-A1CE-898E711E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6E7AAF-8B61-6F44-A457-67FDCC5D3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EACEB-F121-A645-931E-DBF0B3EC3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8D72-8E9C-7D44-B0F8-4FE57944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DFE20-1B3E-1041-B5FB-231313C7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698E4-0A6A-6C44-A6E4-7769DF5E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1DC72-2D28-2641-85E0-E7804723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888DC-5791-594E-A478-727CD0A1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4F140-0BBB-824A-8A3D-4776C5623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D9F4-1539-CD4E-B776-9D1B61E7B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DFBF-4629-FB43-91A9-493A1615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39.jpg"/><Relationship Id="rId4" Type="http://schemas.openxmlformats.org/officeDocument/2006/relationships/image" Target="../media/image30.jpg"/><Relationship Id="rId9" Type="http://schemas.openxmlformats.org/officeDocument/2006/relationships/image" Target="../media/image38.jp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9.jpg"/><Relationship Id="rId5" Type="http://schemas.openxmlformats.org/officeDocument/2006/relationships/image" Target="../media/image43.jpg"/><Relationship Id="rId10" Type="http://schemas.openxmlformats.org/officeDocument/2006/relationships/image" Target="../media/image38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8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8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8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50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50.jpg"/><Relationship Id="rId3" Type="http://schemas.openxmlformats.org/officeDocument/2006/relationships/image" Target="../media/image2.png"/><Relationship Id="rId7" Type="http://schemas.openxmlformats.org/officeDocument/2006/relationships/image" Target="../media/image43.jp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8.jpg"/><Relationship Id="rId5" Type="http://schemas.openxmlformats.org/officeDocument/2006/relationships/image" Target="../media/image38.jpg"/><Relationship Id="rId10" Type="http://schemas.openxmlformats.org/officeDocument/2006/relationships/image" Target="../media/image47.jpg"/><Relationship Id="rId4" Type="http://schemas.openxmlformats.org/officeDocument/2006/relationships/image" Target="../media/image30.jpg"/><Relationship Id="rId9" Type="http://schemas.openxmlformats.org/officeDocument/2006/relationships/image" Target="../media/image46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50.jpg"/><Relationship Id="rId3" Type="http://schemas.openxmlformats.org/officeDocument/2006/relationships/image" Target="../media/image2.png"/><Relationship Id="rId7" Type="http://schemas.openxmlformats.org/officeDocument/2006/relationships/image" Target="../media/image43.jp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8.jpg"/><Relationship Id="rId5" Type="http://schemas.openxmlformats.org/officeDocument/2006/relationships/image" Target="../media/image38.jpg"/><Relationship Id="rId10" Type="http://schemas.openxmlformats.org/officeDocument/2006/relationships/image" Target="../media/image47.jpg"/><Relationship Id="rId4" Type="http://schemas.openxmlformats.org/officeDocument/2006/relationships/image" Target="../media/image30.jpg"/><Relationship Id="rId9" Type="http://schemas.openxmlformats.org/officeDocument/2006/relationships/image" Target="../media/image46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0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30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30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30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12.jpg"/><Relationship Id="rId9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1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1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5.jpg"/><Relationship Id="rId4" Type="http://schemas.openxmlformats.org/officeDocument/2006/relationships/image" Target="../media/image30.jpg"/><Relationship Id="rId9" Type="http://schemas.openxmlformats.org/officeDocument/2006/relationships/image" Target="../media/image31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6.jpg"/><Relationship Id="rId10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5.xml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0.jp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910F-AA63-024C-B558-8BB371030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159" y="414682"/>
            <a:ext cx="8777678" cy="2212848"/>
          </a:xfrm>
        </p:spPr>
        <p:txBody>
          <a:bodyPr>
            <a:normAutofit/>
          </a:bodyPr>
          <a:lstStyle/>
          <a:p>
            <a: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  <a:t>Quantum Assisted </a:t>
            </a:r>
            <a:b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Secure Multiparty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05CF3-9D1D-C849-96B9-21CCFA65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1018" y="3571631"/>
            <a:ext cx="6409960" cy="1788375"/>
          </a:xfrm>
        </p:spPr>
        <p:txBody>
          <a:bodyPr>
            <a:normAutofit lnSpcReduction="10000"/>
          </a:bodyPr>
          <a:lstStyle/>
          <a:p>
            <a:r>
              <a:rPr lang="en-PT" sz="2800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Manuel Batalha dos Santos</a:t>
            </a:r>
          </a:p>
          <a:p>
            <a:endParaRPr lang="en-PT" dirty="0">
              <a:solidFill>
                <a:schemeClr val="bg1">
                  <a:alpha val="80000"/>
                </a:schemeClr>
              </a:solidFill>
              <a:latin typeface="Avenir Next LT Pro" panose="020B0504020202020204" pitchFamily="34" charset="77"/>
            </a:endParaRPr>
          </a:p>
          <a:p>
            <a:r>
              <a:rPr lang="en-PT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Thesis defence</a:t>
            </a:r>
          </a:p>
          <a:p>
            <a:r>
              <a:rPr lang="en-PT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17 October 2023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8B48BFA-E1BF-A34B-91D0-A8F5B421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33" y="5853378"/>
            <a:ext cx="2061530" cy="9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9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2955279" y="3129900"/>
            <a:ext cx="1872000" cy="187200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364721" y="3129900"/>
            <a:ext cx="1872000" cy="187200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3088586" y="245973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Boolean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20E0BA-C8F0-5A42-A6DC-81B855A728E3}"/>
              </a:ext>
            </a:extLst>
          </p:cNvPr>
          <p:cNvSpPr txBox="1"/>
          <p:nvPr/>
        </p:nvSpPr>
        <p:spPr>
          <a:xfrm>
            <a:off x="7498024" y="250698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Arithmetic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402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6" name="Picture 11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9DEA484-07CF-8A40-8A56-D9AE40D3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87" y="2694755"/>
            <a:ext cx="681810" cy="373533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7E87B-5D42-B94A-922B-59FC36A56DD1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359095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6" name="Picture 11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9DEA484-07CF-8A40-8A56-D9AE40D3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87" y="2694755"/>
            <a:ext cx="681810" cy="373533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7E87B-5D42-B94A-922B-59FC36A56DD1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208412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4EA956-CB27-2541-B4AD-869D12A38F32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77427-0B33-A641-9943-507927052A3E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43" name="Picture 42" descr="A close-up of a stethoscope&#10;&#10;Description automatically generated">
            <a:extLst>
              <a:ext uri="{FF2B5EF4-FFF2-40B4-BE49-F238E27FC236}">
                <a16:creationId xmlns:a16="http://schemas.microsoft.com/office/drawing/2014/main" id="{E689C963-8030-CE44-9B0D-D60E42C9F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D074C44A-C7BA-A544-B98B-0247F8D3C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AE00733-BF86-114E-9C95-563CDF2F0544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46115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005190-BB0E-FB4C-8E8F-84535DE0BD2B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0300E-F98B-B14B-A5D2-9EDFCB2CA485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A7650520-E14E-574C-A284-50F125827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3E96DA7B-E733-2B47-8785-5B26601F23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01C86E6-9853-3A4C-91B0-7CEA9BEEA6B1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9928650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3E4D63-00AC-F84F-8D69-B19A66485D1F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EC8FF-C4F7-424B-B74E-8CF9F24F224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A5368EAB-258D-2441-AE18-39FE54DD2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29F6BDB-F9ED-664D-8533-19C37E350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512157-F85F-D54D-8029-5DCB8228420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170707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D4ED8A-B5EC-ED46-84E4-055C713ED02C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3424EB-E645-9A4C-9F4C-CC8CD3BCED7C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8746575C-DAAD-364E-BCD2-A009AE431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7CC40E8A-4189-2E4F-97F5-52C7535BFB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1C534F-AB7E-C342-9D66-87B80DF08295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876280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EC575D-583C-004E-A517-0546F2320C56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4AD17A-23E9-1344-8EB2-5D7F0BD5DD20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1332BD24-9BC9-2A40-A354-F6E53B994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A77858E8-746C-BF46-9CD9-A90300A8E1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D21047-B5C5-334B-A912-79F06209807A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640895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DA4D9E-0922-AC4D-BC5F-1A0CF8564F72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0670E-F199-8E49-9C4F-A590AF77252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CB46B183-D5B5-C84B-BC97-1A25EF8BF6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6EF6953F-3948-5F40-84CC-8377C21C1F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6F4175-624B-2246-9A3B-B95562FE49B3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927191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485847C-90F6-8D4D-832C-172C750FC057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4212B-21E7-304B-B96A-FB5C23C45A23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9" name="Picture 38" descr="A close-up of a stethoscope&#10;&#10;Description automatically generated">
            <a:extLst>
              <a:ext uri="{FF2B5EF4-FFF2-40B4-BE49-F238E27FC236}">
                <a16:creationId xmlns:a16="http://schemas.microsoft.com/office/drawing/2014/main" id="{076CE983-F77C-894C-92EC-7B6F9C3A7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784D5AEC-43FE-0945-9659-C582FFD2FD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72E2F06-9406-8048-B1D1-687A0F960FF2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2012572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520E8EB-41D2-974A-9515-7EE317FA836E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3B39D-2BD6-B749-9201-F617B02F06E5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41" name="Picture 40" descr="A close-up of a stethoscope&#10;&#10;Description automatically generated">
            <a:extLst>
              <a:ext uri="{FF2B5EF4-FFF2-40B4-BE49-F238E27FC236}">
                <a16:creationId xmlns:a16="http://schemas.microsoft.com/office/drawing/2014/main" id="{B3F16E94-E38F-5646-8C57-E403FB0E17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C7D0C7D8-E953-644A-8E0D-B831E58622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5462D2-DACE-904C-AA79-093D02F447AB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75992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705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53F93-F9BE-FE4D-A3CD-FFC3A1174471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95287E-92C8-EB45-AFF4-024D8A73652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1" name="Picture 50" descr="A close-up of a stethoscope&#10;&#10;Description automatically generated">
            <a:extLst>
              <a:ext uri="{FF2B5EF4-FFF2-40B4-BE49-F238E27FC236}">
                <a16:creationId xmlns:a16="http://schemas.microsoft.com/office/drawing/2014/main" id="{86521A1A-C67E-934B-BE6A-0478CBE56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4A18B51B-88A4-A64B-8D4D-00208D4CB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6A74E9-A8E2-9442-BBC6-2B25FFA60D7A}"/>
              </a:ext>
            </a:extLst>
          </p:cNvPr>
          <p:cNvSpPr/>
          <p:nvPr/>
        </p:nvSpPr>
        <p:spPr>
          <a:xfrm>
            <a:off x="0" y="1722080"/>
            <a:ext cx="12061731" cy="29301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56460B-A92F-7848-8CD3-9111EB38E2C3}"/>
              </a:ext>
            </a:extLst>
          </p:cNvPr>
          <p:cNvSpPr/>
          <p:nvPr/>
        </p:nvSpPr>
        <p:spPr>
          <a:xfrm>
            <a:off x="694481" y="473615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70C343-78AD-CD46-A86B-33A53925E390}"/>
              </a:ext>
            </a:extLst>
          </p:cNvPr>
          <p:cNvSpPr txBox="1"/>
          <p:nvPr/>
        </p:nvSpPr>
        <p:spPr>
          <a:xfrm>
            <a:off x="694480" y="4741063"/>
            <a:ext cx="250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Derandomization: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CFD2-0D66-D749-9EF5-CCBD01A433FF}"/>
              </a:ext>
            </a:extLst>
          </p:cNvPr>
          <p:cNvSpPr txBox="1"/>
          <p:nvPr/>
        </p:nvSpPr>
        <p:spPr>
          <a:xfrm>
            <a:off x="992560" y="5123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ROLE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225EB6-E23E-D647-9B4E-E43F159C55A0}"/>
              </a:ext>
            </a:extLst>
          </p:cNvPr>
          <p:cNvCxnSpPr>
            <a:cxnSpLocks/>
          </p:cNvCxnSpPr>
          <p:nvPr/>
        </p:nvCxnSpPr>
        <p:spPr>
          <a:xfrm flipV="1">
            <a:off x="2333664" y="5307830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7CCD08-D40B-8B41-B5F0-00378F18C1DF}"/>
              </a:ext>
            </a:extLst>
          </p:cNvPr>
          <p:cNvSpPr txBox="1"/>
          <p:nvPr/>
        </p:nvSpPr>
        <p:spPr>
          <a:xfrm>
            <a:off x="4250229" y="512436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14711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53F93-F9BE-FE4D-A3CD-FFC3A1174471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95287E-92C8-EB45-AFF4-024D8A73652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1" name="Picture 50" descr="A close-up of a stethoscope&#10;&#10;Description automatically generated">
            <a:extLst>
              <a:ext uri="{FF2B5EF4-FFF2-40B4-BE49-F238E27FC236}">
                <a16:creationId xmlns:a16="http://schemas.microsoft.com/office/drawing/2014/main" id="{86521A1A-C67E-934B-BE6A-0478CBE56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4A18B51B-88A4-A64B-8D4D-00208D4CB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6A74E9-A8E2-9442-BBC6-2B25FFA60D7A}"/>
              </a:ext>
            </a:extLst>
          </p:cNvPr>
          <p:cNvSpPr/>
          <p:nvPr/>
        </p:nvSpPr>
        <p:spPr>
          <a:xfrm>
            <a:off x="0" y="1722080"/>
            <a:ext cx="12061731" cy="29301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56460B-A92F-7848-8CD3-9111EB38E2C3}"/>
              </a:ext>
            </a:extLst>
          </p:cNvPr>
          <p:cNvSpPr/>
          <p:nvPr/>
        </p:nvSpPr>
        <p:spPr>
          <a:xfrm>
            <a:off x="694481" y="473615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126EA1-E259-6D48-A98B-5BF350CBC9A8}"/>
              </a:ext>
            </a:extLst>
          </p:cNvPr>
          <p:cNvSpPr/>
          <p:nvPr/>
        </p:nvSpPr>
        <p:spPr>
          <a:xfrm>
            <a:off x="694481" y="570877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70C343-78AD-CD46-A86B-33A53925E390}"/>
              </a:ext>
            </a:extLst>
          </p:cNvPr>
          <p:cNvSpPr txBox="1"/>
          <p:nvPr/>
        </p:nvSpPr>
        <p:spPr>
          <a:xfrm>
            <a:off x="694480" y="4741063"/>
            <a:ext cx="250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Derandomization: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BDA487-1F95-0442-88CF-AE94DC7CAA0D}"/>
              </a:ext>
            </a:extLst>
          </p:cNvPr>
          <p:cNvSpPr txBox="1"/>
          <p:nvPr/>
        </p:nvSpPr>
        <p:spPr>
          <a:xfrm>
            <a:off x="696628" y="5708777"/>
            <a:ext cx="3588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Extraction: </a:t>
            </a:r>
            <a:r>
              <a:rPr lang="en-PT" sz="1100" dirty="0">
                <a:latin typeface="Avenir Next LT Pro" panose="020B0504020202020204" pitchFamily="34" charset="77"/>
              </a:rPr>
              <a:t>Privacy amplification + Combiner</a:t>
            </a:r>
          </a:p>
          <a:p>
            <a:endParaRPr lang="en-PT" sz="1100" b="1" dirty="0">
              <a:latin typeface="Avenir Next LT Pro" panose="020B0504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CFD2-0D66-D749-9EF5-CCBD01A433FF}"/>
              </a:ext>
            </a:extLst>
          </p:cNvPr>
          <p:cNvSpPr txBox="1"/>
          <p:nvPr/>
        </p:nvSpPr>
        <p:spPr>
          <a:xfrm>
            <a:off x="992560" y="5123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ROLE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225EB6-E23E-D647-9B4E-E43F159C55A0}"/>
              </a:ext>
            </a:extLst>
          </p:cNvPr>
          <p:cNvCxnSpPr>
            <a:cxnSpLocks/>
          </p:cNvCxnSpPr>
          <p:nvPr/>
        </p:nvCxnSpPr>
        <p:spPr>
          <a:xfrm flipV="1">
            <a:off x="2333664" y="5307830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7CCD08-D40B-8B41-B5F0-00378F18C1DF}"/>
              </a:ext>
            </a:extLst>
          </p:cNvPr>
          <p:cNvSpPr txBox="1"/>
          <p:nvPr/>
        </p:nvSpPr>
        <p:spPr>
          <a:xfrm>
            <a:off x="4250229" y="512436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B49C6-9D69-4942-90D6-0BCE32B1480F}"/>
              </a:ext>
            </a:extLst>
          </p:cNvPr>
          <p:cNvSpPr txBox="1"/>
          <p:nvPr/>
        </p:nvSpPr>
        <p:spPr>
          <a:xfrm>
            <a:off x="4250229" y="609290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05877B-605E-3141-897F-C5CAB53B40BF}"/>
              </a:ext>
            </a:extLst>
          </p:cNvPr>
          <p:cNvCxnSpPr>
            <a:cxnSpLocks/>
          </p:cNvCxnSpPr>
          <p:nvPr/>
        </p:nvCxnSpPr>
        <p:spPr>
          <a:xfrm flipV="1">
            <a:off x="5591333" y="6277568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772E609-6604-014F-B644-5244073CDE35}"/>
              </a:ext>
            </a:extLst>
          </p:cNvPr>
          <p:cNvSpPr txBox="1"/>
          <p:nvPr/>
        </p:nvSpPr>
        <p:spPr>
          <a:xfrm>
            <a:off x="7507898" y="60940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1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48041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3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928888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98424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2143177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15529174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2287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/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P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591EA4B-EBE2-0C42-B2E7-D304A5F50F5D}"/>
              </a:ext>
            </a:extLst>
          </p:cNvPr>
          <p:cNvSpPr txBox="1"/>
          <p:nvPr/>
        </p:nvSpPr>
        <p:spPr>
          <a:xfrm>
            <a:off x="6045183" y="41101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57532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/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P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591EA4B-EBE2-0C42-B2E7-D304A5F50F5D}"/>
              </a:ext>
            </a:extLst>
          </p:cNvPr>
          <p:cNvSpPr txBox="1"/>
          <p:nvPr/>
        </p:nvSpPr>
        <p:spPr>
          <a:xfrm>
            <a:off x="6045183" y="41101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014EA5-8D66-8B4C-8A7A-CEA8B7B34600}"/>
              </a:ext>
            </a:extLst>
          </p:cNvPr>
          <p:cNvCxnSpPr>
            <a:cxnSpLocks/>
          </p:cNvCxnSpPr>
          <p:nvPr/>
        </p:nvCxnSpPr>
        <p:spPr>
          <a:xfrm>
            <a:off x="2664104" y="4132935"/>
            <a:ext cx="915012" cy="89040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33331C-85CF-F34C-AA41-3E383411821A}"/>
              </a:ext>
            </a:extLst>
          </p:cNvPr>
          <p:cNvSpPr txBox="1"/>
          <p:nvPr/>
        </p:nvSpPr>
        <p:spPr>
          <a:xfrm>
            <a:off x="3033797" y="4174801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No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8A1A476D-93EC-B548-AE00-7A420DD8ADDC}"/>
              </a:ext>
            </a:extLst>
          </p:cNvPr>
          <p:cNvSpPr/>
          <p:nvPr/>
        </p:nvSpPr>
        <p:spPr>
          <a:xfrm>
            <a:off x="3308015" y="4757565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B52041D5-F119-4141-A5EE-974615143FD7}"/>
              </a:ext>
            </a:extLst>
          </p:cNvPr>
          <p:cNvSpPr/>
          <p:nvPr/>
        </p:nvSpPr>
        <p:spPr>
          <a:xfrm>
            <a:off x="2792324" y="4256454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DF265315-D22D-B043-AFAF-B095E283F74E}"/>
              </a:ext>
            </a:extLst>
          </p:cNvPr>
          <p:cNvSpPr/>
          <p:nvPr/>
        </p:nvSpPr>
        <p:spPr>
          <a:xfrm>
            <a:off x="3049779" y="4511945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4124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5267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0607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68946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34701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14075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Fake commitments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10027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Fake commitments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5FC1DC3-6A91-EB4F-9493-5E1EA6F92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41" y="5269948"/>
            <a:ext cx="2349853" cy="3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85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69820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574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B4A01-AF93-634C-89A4-CB64A2E7D5EA}"/>
              </a:ext>
            </a:extLst>
          </p:cNvPr>
          <p:cNvSpPr txBox="1"/>
          <p:nvPr/>
        </p:nvSpPr>
        <p:spPr>
          <a:xfrm>
            <a:off x="498903" y="41761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25C809-77DC-C74B-982E-2C1633EE3A57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 flipV="1">
            <a:off x="813413" y="4353746"/>
            <a:ext cx="972098" cy="7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747B42-E4ED-194D-AA73-F932FBA76916}"/>
              </a:ext>
            </a:extLst>
          </p:cNvPr>
          <p:cNvSpPr txBox="1"/>
          <p:nvPr/>
        </p:nvSpPr>
        <p:spPr>
          <a:xfrm>
            <a:off x="1785511" y="41690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873DC-3811-5E4E-AE94-D24892E88EE4}"/>
              </a:ext>
            </a:extLst>
          </p:cNvPr>
          <p:cNvSpPr txBox="1"/>
          <p:nvPr/>
        </p:nvSpPr>
        <p:spPr>
          <a:xfrm>
            <a:off x="819000" y="4153072"/>
            <a:ext cx="1000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Privacy 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945182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Com. functionality</a:t>
            </a:r>
          </a:p>
          <a:p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B4A01-AF93-634C-89A4-CB64A2E7D5EA}"/>
              </a:ext>
            </a:extLst>
          </p:cNvPr>
          <p:cNvSpPr txBox="1"/>
          <p:nvPr/>
        </p:nvSpPr>
        <p:spPr>
          <a:xfrm>
            <a:off x="498903" y="41761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25C809-77DC-C74B-982E-2C1633EE3A57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 flipV="1">
            <a:off x="813413" y="4353746"/>
            <a:ext cx="972098" cy="7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747B42-E4ED-194D-AA73-F932FBA76916}"/>
              </a:ext>
            </a:extLst>
          </p:cNvPr>
          <p:cNvSpPr txBox="1"/>
          <p:nvPr/>
        </p:nvSpPr>
        <p:spPr>
          <a:xfrm>
            <a:off x="1785511" y="41690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873DC-3811-5E4E-AE94-D24892E88EE4}"/>
              </a:ext>
            </a:extLst>
          </p:cNvPr>
          <p:cNvSpPr txBox="1"/>
          <p:nvPr/>
        </p:nvSpPr>
        <p:spPr>
          <a:xfrm>
            <a:off x="819000" y="4153072"/>
            <a:ext cx="1000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Privacy 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366233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Transfer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309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9265501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010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0D3297-01FF-2D44-A259-C7A711203678}"/>
              </a:ext>
            </a:extLst>
          </p:cNvPr>
          <p:cNvSpPr/>
          <p:nvPr/>
        </p:nvSpPr>
        <p:spPr>
          <a:xfrm>
            <a:off x="6227364" y="3904587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T" sz="1050" dirty="0">
                <a:solidFill>
                  <a:srgbClr val="5E7E47"/>
                </a:solidFill>
                <a:latin typeface="Avenir Next LT Pro" panose="020B0504020202020204" pitchFamily="34" charset="77"/>
              </a:rPr>
              <a:t>Noise-resistant</a:t>
            </a:r>
          </a:p>
        </p:txBody>
      </p:sp>
    </p:spTree>
    <p:extLst>
      <p:ext uri="{BB962C8B-B14F-4D97-AF65-F5344CB8AC3E}">
        <p14:creationId xmlns:p14="http://schemas.microsoft.com/office/powerpoint/2010/main" val="359810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0D3297-01FF-2D44-A259-C7A711203678}"/>
              </a:ext>
            </a:extLst>
          </p:cNvPr>
          <p:cNvSpPr/>
          <p:nvPr/>
        </p:nvSpPr>
        <p:spPr>
          <a:xfrm>
            <a:off x="6227364" y="3904587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T" sz="1050" dirty="0">
                <a:solidFill>
                  <a:srgbClr val="5E7E47"/>
                </a:solidFill>
                <a:latin typeface="Avenir Next LT Pro" panose="020B0504020202020204" pitchFamily="34" charset="77"/>
              </a:rPr>
              <a:t>Noise-resistant</a:t>
            </a:r>
          </a:p>
        </p:txBody>
      </p:sp>
      <p:sp>
        <p:nvSpPr>
          <p:cNvPr id="78" name="Bent Arrow 77">
            <a:extLst>
              <a:ext uri="{FF2B5EF4-FFF2-40B4-BE49-F238E27FC236}">
                <a16:creationId xmlns:a16="http://schemas.microsoft.com/office/drawing/2014/main" id="{7D209BF3-3771-D44D-B559-E4D4E39F692F}"/>
              </a:ext>
            </a:extLst>
          </p:cNvPr>
          <p:cNvSpPr/>
          <p:nvPr/>
        </p:nvSpPr>
        <p:spPr>
          <a:xfrm rot="5400000">
            <a:off x="7066245" y="4301141"/>
            <a:ext cx="92814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31A7C789-A409-DE45-845B-70B6E9076239}"/>
              </a:ext>
            </a:extLst>
          </p:cNvPr>
          <p:cNvSpPr/>
          <p:nvPr/>
        </p:nvSpPr>
        <p:spPr>
          <a:xfrm>
            <a:off x="7431199" y="5081693"/>
            <a:ext cx="256937" cy="94033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21687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78D06-000C-FA49-A8EA-5E365362E832}"/>
              </a:ext>
            </a:extLst>
          </p:cNvPr>
          <p:cNvSpPr txBox="1"/>
          <p:nvPr/>
        </p:nvSpPr>
        <p:spPr>
          <a:xfrm>
            <a:off x="5222008" y="2844225"/>
            <a:ext cx="2110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3200" dirty="0">
                <a:latin typeface="Avenir Next LT Pro" panose="020B0504020202020204" pitchFamily="34" charset="77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EA583-D0D2-BA47-8CF3-0BF0114AAC6B}"/>
              </a:ext>
            </a:extLst>
          </p:cNvPr>
          <p:cNvSpPr txBox="1"/>
          <p:nvPr/>
        </p:nvSpPr>
        <p:spPr>
          <a:xfrm>
            <a:off x="4524724" y="4389121"/>
            <a:ext cx="350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effectLst/>
                <a:latin typeface="Avenir Next LT Pro" panose="020B0504020202020204" pitchFamily="34" charset="77"/>
              </a:rPr>
              <a:t>I acknowledge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Fundação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para a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Ci</a:t>
            </a:r>
            <a:r>
              <a:rPr lang="en-GB" sz="1200" dirty="0" err="1">
                <a:latin typeface="Avenir Next LT Pro" panose="020B0504020202020204" pitchFamily="34" charset="77"/>
              </a:rPr>
              <a:t>ê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ncia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e a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Tecnologia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(FCT, Portugal) for its support through the PhD grant SFRH/BD/ 144806/2019 in the context of the Doctoral Program in the Information Security (IS).</a:t>
            </a:r>
          </a:p>
        </p:txBody>
      </p:sp>
    </p:spTree>
    <p:extLst>
      <p:ext uri="{BB962C8B-B14F-4D97-AF65-F5344CB8AC3E}">
        <p14:creationId xmlns:p14="http://schemas.microsoft.com/office/powerpoint/2010/main" val="151642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Transfer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Linear Evaluation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18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88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08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0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960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61765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641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8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</p:spTree>
    <p:extLst>
      <p:ext uri="{BB962C8B-B14F-4D97-AF65-F5344CB8AC3E}">
        <p14:creationId xmlns:p14="http://schemas.microsoft.com/office/powerpoint/2010/main" val="3171465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83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15121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95207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545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9469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</p:spTree>
    <p:extLst>
      <p:ext uri="{BB962C8B-B14F-4D97-AF65-F5344CB8AC3E}">
        <p14:creationId xmlns:p14="http://schemas.microsoft.com/office/powerpoint/2010/main" val="202578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9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9238FF0-43A7-9E48-8EAC-5E4786E6A333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3C7CD-0A72-6947-8C9A-149BCA26964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</p:spTree>
    <p:extLst>
      <p:ext uri="{BB962C8B-B14F-4D97-AF65-F5344CB8AC3E}">
        <p14:creationId xmlns:p14="http://schemas.microsoft.com/office/powerpoint/2010/main" val="3214950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9238FF0-43A7-9E48-8EAC-5E4786E6A333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3C7CD-0A72-6947-8C9A-149BCA26964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F457653B-183E-5D4D-B8D7-01473B5D9578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13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9238FF0-43A7-9E48-8EAC-5E4786E6A333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3C7CD-0A72-6947-8C9A-149BCA26964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F457653B-183E-5D4D-B8D7-01473B5D9578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40EF1974-3449-D84B-98AF-58DC000AA76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78093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E6D2AB70-A1F9-D941-A6C4-285767293583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948E7-BDA7-F94E-B5C1-E19286918CB9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DE236-2FA9-A147-A07E-95C2D5CA502B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7044C2-925F-A94C-B891-F6FCF87EA058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506517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E6D2AB70-A1F9-D941-A6C4-285767293583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14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AD2EC3-E9EC-0541-BFF5-0919A1D3AA2B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C79A0-25BD-3745-8735-FA3AAE8C3772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241021-0220-DB47-99EE-4FE20993B0E2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251481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14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138FF-7210-ED45-934D-6ED26F55841B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40CFFB-11B4-2840-B65C-60E5E1BF2257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25AEBB-ACDC-C540-B200-0C306C10A855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A0A06-ADBF-DB4C-B717-A90ADB0D72A0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718103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F2FC0B-83D8-3E43-ABAC-9D022EC01050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6B9D5C-43C8-E542-A5DD-5BD7966796E2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F2E09D-C2DD-3743-8181-ABBFA19C45FA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C44720-71AF-7C40-AE2D-FAE637E34801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923732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B5C21D-8D19-1C4B-AF6B-B1D06CE90CA6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3D6FE6-3D11-224E-8AFA-0FE9197386CB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2CA908-21FF-3D42-9C45-F77F53AF841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670B62-6EC0-9149-B5D6-D5D7339D65F2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404758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2748A3-8C33-F34C-BF57-BA8B0AC3684A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409AA4-B5F0-BD49-9E8D-D5D8EE20A4AC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7EE060-5E9A-DD42-8C1D-156E47D1D9A4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2346E2-5516-D247-96D1-2EE64109E906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768408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3A4698-9C07-F048-A83E-8AEF6B4516B7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EF0372-D027-194F-B67C-2B4DFDA3061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A294C1C-5A0F-774D-8D55-15DB036A8CD5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D1B1D50-F010-3746-A807-64918D6ED81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97890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7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824952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4C3106D-B206-A747-893B-212037211F76}"/>
              </a:ext>
            </a:extLst>
          </p:cNvPr>
          <p:cNvSpPr/>
          <p:nvPr/>
        </p:nvSpPr>
        <p:spPr>
          <a:xfrm>
            <a:off x="346229" y="1602448"/>
            <a:ext cx="11590352" cy="5190008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01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62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3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109695" y="1475855"/>
            <a:ext cx="12277815" cy="5316600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9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Oblivious Transfer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8E9D1F1-A0AA-524D-9E92-7F7F334D3AD3}"/>
              </a:ext>
            </a:extLst>
          </p:cNvPr>
          <p:cNvSpPr/>
          <p:nvPr/>
        </p:nvSpPr>
        <p:spPr>
          <a:xfrm>
            <a:off x="4549739" y="2712378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79BC5C-9B98-6641-9F76-066A0C024D6F}"/>
              </a:ext>
            </a:extLst>
          </p:cNvPr>
          <p:cNvCxnSpPr/>
          <p:nvPr/>
        </p:nvCxnSpPr>
        <p:spPr>
          <a:xfrm>
            <a:off x="2013735" y="3000053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7E8A7F-F893-9D4B-9875-A5AEF6BE5B3A}"/>
              </a:ext>
            </a:extLst>
          </p:cNvPr>
          <p:cNvCxnSpPr/>
          <p:nvPr/>
        </p:nvCxnSpPr>
        <p:spPr>
          <a:xfrm>
            <a:off x="2013735" y="3594243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5EF95-D2B5-884D-BE70-90CCD3A4E488}"/>
              </a:ext>
            </a:extLst>
          </p:cNvPr>
          <p:cNvCxnSpPr>
            <a:cxnSpLocks/>
          </p:cNvCxnSpPr>
          <p:nvPr/>
        </p:nvCxnSpPr>
        <p:spPr>
          <a:xfrm flipH="1">
            <a:off x="8022302" y="3000053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7201E0-CC92-2240-8052-6F64881D3BA9}"/>
              </a:ext>
            </a:extLst>
          </p:cNvPr>
          <p:cNvSpPr txBox="1"/>
          <p:nvPr/>
        </p:nvSpPr>
        <p:spPr>
          <a:xfrm>
            <a:off x="5843590" y="3745199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F75FF-8570-0342-B7E3-8C23E11AC8FF}"/>
              </a:ext>
            </a:extLst>
          </p:cNvPr>
          <p:cNvSpPr txBox="1"/>
          <p:nvPr/>
        </p:nvSpPr>
        <p:spPr>
          <a:xfrm>
            <a:off x="483776" y="252771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02B6-92CD-EB4B-8363-A66BD4714A86}"/>
              </a:ext>
            </a:extLst>
          </p:cNvPr>
          <p:cNvSpPr txBox="1"/>
          <p:nvPr/>
        </p:nvSpPr>
        <p:spPr>
          <a:xfrm>
            <a:off x="10689034" y="2457799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5BD33-F1AC-8B4A-A97E-989492B16BDE}"/>
              </a:ext>
            </a:extLst>
          </p:cNvPr>
          <p:cNvSpPr txBox="1"/>
          <p:nvPr/>
        </p:nvSpPr>
        <p:spPr>
          <a:xfrm>
            <a:off x="1920103" y="257081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0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142D19-FAD9-A542-AFFF-88DAEF85E94F}"/>
              </a:ext>
            </a:extLst>
          </p:cNvPr>
          <p:cNvSpPr txBox="1"/>
          <p:nvPr/>
        </p:nvSpPr>
        <p:spPr>
          <a:xfrm>
            <a:off x="1921641" y="3175560"/>
            <a:ext cx="4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1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97AAD-5BF0-AE48-A745-6A8163F2F97B}"/>
              </a:ext>
            </a:extLst>
          </p:cNvPr>
          <p:cNvSpPr txBox="1"/>
          <p:nvPr/>
        </p:nvSpPr>
        <p:spPr>
          <a:xfrm>
            <a:off x="8018295" y="430984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b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B5B504-25E5-C34F-87B2-8C89A84687A7}"/>
              </a:ext>
            </a:extLst>
          </p:cNvPr>
          <p:cNvCxnSpPr/>
          <p:nvPr/>
        </p:nvCxnSpPr>
        <p:spPr>
          <a:xfrm>
            <a:off x="8041349" y="4778021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6600E1-1660-6947-8E1B-C441EFC59F9D}"/>
              </a:ext>
            </a:extLst>
          </p:cNvPr>
          <p:cNvSpPr txBox="1"/>
          <p:nvPr/>
        </p:nvSpPr>
        <p:spPr>
          <a:xfrm>
            <a:off x="9846123" y="264246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pic>
        <p:nvPicPr>
          <p:cNvPr id="2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C2435BA-4249-F04E-AF06-57C5441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84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B391C-5E8E-9549-BC00-BCF1512F1262}"/>
              </a:ext>
            </a:extLst>
          </p:cNvPr>
          <p:cNvSpPr txBox="1"/>
          <p:nvPr/>
        </p:nvSpPr>
        <p:spPr>
          <a:xfrm>
            <a:off x="1299093" y="2686640"/>
            <a:ext cx="1787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76D46-7A5D-1B4A-BC4F-7A1E1A358D2F}"/>
              </a:ext>
            </a:extLst>
          </p:cNvPr>
          <p:cNvSpPr txBox="1"/>
          <p:nvPr/>
        </p:nvSpPr>
        <p:spPr>
          <a:xfrm>
            <a:off x="9489867" y="2686640"/>
            <a:ext cx="1403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[BM’89]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BFB72A-8D37-A140-84DB-12B47778D395}"/>
              </a:ext>
            </a:extLst>
          </p:cNvPr>
          <p:cNvSpPr txBox="1"/>
          <p:nvPr/>
        </p:nvSpPr>
        <p:spPr>
          <a:xfrm>
            <a:off x="3571525" y="4669603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3600" dirty="0">
                <a:latin typeface="Avenir Next LT Pro" panose="020B0504020202020204" pitchFamily="34" charset="77"/>
              </a:rPr>
              <a:t>How can we compare?</a:t>
            </a:r>
          </a:p>
        </p:txBody>
      </p: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729B5C20-B0D1-2E4B-8249-6621398503F7}"/>
              </a:ext>
            </a:extLst>
          </p:cNvPr>
          <p:cNvSpPr/>
          <p:nvPr/>
        </p:nvSpPr>
        <p:spPr>
          <a:xfrm rot="10800000">
            <a:off x="2677912" y="3359168"/>
            <a:ext cx="1787226" cy="1726156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D8EFA52-F346-2C4B-A81C-21CC0D60E538}"/>
              </a:ext>
            </a:extLst>
          </p:cNvPr>
          <p:cNvSpPr/>
          <p:nvPr/>
        </p:nvSpPr>
        <p:spPr>
          <a:xfrm rot="10800000" flipH="1">
            <a:off x="7726863" y="3359168"/>
            <a:ext cx="1787712" cy="1726625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7558A-19E0-5749-9F23-4D6A7DA13519}"/>
              </a:ext>
            </a:extLst>
          </p:cNvPr>
          <p:cNvSpPr txBox="1"/>
          <p:nvPr/>
        </p:nvSpPr>
        <p:spPr>
          <a:xfrm>
            <a:off x="5078411" y="4231989"/>
            <a:ext cx="20351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No previous work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20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B391C-5E8E-9549-BC00-BCF1512F1262}"/>
              </a:ext>
            </a:extLst>
          </p:cNvPr>
          <p:cNvSpPr txBox="1"/>
          <p:nvPr/>
        </p:nvSpPr>
        <p:spPr>
          <a:xfrm>
            <a:off x="1299093" y="2686640"/>
            <a:ext cx="1787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76D46-7A5D-1B4A-BC4F-7A1E1A358D2F}"/>
              </a:ext>
            </a:extLst>
          </p:cNvPr>
          <p:cNvSpPr txBox="1"/>
          <p:nvPr/>
        </p:nvSpPr>
        <p:spPr>
          <a:xfrm>
            <a:off x="9489867" y="2686640"/>
            <a:ext cx="1403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[BM’89]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BFB72A-8D37-A140-84DB-12B47778D395}"/>
              </a:ext>
            </a:extLst>
          </p:cNvPr>
          <p:cNvSpPr txBox="1"/>
          <p:nvPr/>
        </p:nvSpPr>
        <p:spPr>
          <a:xfrm>
            <a:off x="3571525" y="4669603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3600" dirty="0">
                <a:latin typeface="Avenir Next LT Pro" panose="020B0504020202020204" pitchFamily="34" charset="77"/>
              </a:rPr>
              <a:t>How can we compare?</a:t>
            </a:r>
          </a:p>
        </p:txBody>
      </p: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729B5C20-B0D1-2E4B-8249-6621398503F7}"/>
              </a:ext>
            </a:extLst>
          </p:cNvPr>
          <p:cNvSpPr/>
          <p:nvPr/>
        </p:nvSpPr>
        <p:spPr>
          <a:xfrm rot="10800000">
            <a:off x="2677912" y="3359168"/>
            <a:ext cx="1787226" cy="1726156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D8EFA52-F346-2C4B-A81C-21CC0D60E538}"/>
              </a:ext>
            </a:extLst>
          </p:cNvPr>
          <p:cNvSpPr/>
          <p:nvPr/>
        </p:nvSpPr>
        <p:spPr>
          <a:xfrm rot="10800000" flipH="1">
            <a:off x="7726863" y="3359168"/>
            <a:ext cx="1787712" cy="1726625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insight?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7558A-19E0-5749-9F23-4D6A7DA13519}"/>
              </a:ext>
            </a:extLst>
          </p:cNvPr>
          <p:cNvSpPr txBox="1"/>
          <p:nvPr/>
        </p:nvSpPr>
        <p:spPr>
          <a:xfrm>
            <a:off x="5078411" y="4231989"/>
            <a:ext cx="20351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No previous work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83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2498" y="4384496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61C9854-414A-A644-B855-5D45C9FC179C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</p:spTree>
    <p:extLst>
      <p:ext uri="{BB962C8B-B14F-4D97-AF65-F5344CB8AC3E}">
        <p14:creationId xmlns:p14="http://schemas.microsoft.com/office/powerpoint/2010/main" val="3212143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2498" y="4384496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40CFD6-3967-9045-AF81-79C892DC02E6}"/>
              </a:ext>
            </a:extLst>
          </p:cNvPr>
          <p:cNvSpPr/>
          <p:nvPr/>
        </p:nvSpPr>
        <p:spPr>
          <a:xfrm>
            <a:off x="1547446" y="4353951"/>
            <a:ext cx="9094764" cy="4246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444EDF-BC41-B44A-BB5A-645C85F048EC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</p:spTree>
    <p:extLst>
      <p:ext uri="{BB962C8B-B14F-4D97-AF65-F5344CB8AC3E}">
        <p14:creationId xmlns:p14="http://schemas.microsoft.com/office/powerpoint/2010/main" val="2368145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cxnSpLocks/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0410" y="4393714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pic>
        <p:nvPicPr>
          <p:cNvPr id="31" name="Graphic 30" descr="Badge Tick1 outline">
            <a:extLst>
              <a:ext uri="{FF2B5EF4-FFF2-40B4-BE49-F238E27FC236}">
                <a16:creationId xmlns:a16="http://schemas.microsoft.com/office/drawing/2014/main" id="{4734E222-3098-B84A-921E-064F39CC8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7563" y="6276038"/>
            <a:ext cx="369333" cy="369333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B7562106-6EF6-D247-A819-C201B83668AA}"/>
              </a:ext>
            </a:extLst>
          </p:cNvPr>
          <p:cNvSpPr/>
          <p:nvPr/>
        </p:nvSpPr>
        <p:spPr>
          <a:xfrm rot="16200000">
            <a:off x="1445526" y="2770949"/>
            <a:ext cx="1514840" cy="1553112"/>
          </a:xfrm>
          <a:prstGeom prst="bentArrow">
            <a:avLst>
              <a:gd name="adj1" fmla="val 1256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9C434567-521B-7841-BB67-B8F40BC62E83}"/>
              </a:ext>
            </a:extLst>
          </p:cNvPr>
          <p:cNvSpPr/>
          <p:nvPr/>
        </p:nvSpPr>
        <p:spPr>
          <a:xfrm rot="16200000" flipH="1">
            <a:off x="1445523" y="4361134"/>
            <a:ext cx="1514845" cy="1553114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00CD4-144C-8044-8504-FA2A2F7D736E}"/>
              </a:ext>
            </a:extLst>
          </p:cNvPr>
          <p:cNvCxnSpPr>
            <a:stCxn id="7" idx="2"/>
          </p:cNvCxnSpPr>
          <p:nvPr/>
        </p:nvCxnSpPr>
        <p:spPr>
          <a:xfrm>
            <a:off x="2979502" y="4295412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Bent Arrow 45">
            <a:extLst>
              <a:ext uri="{FF2B5EF4-FFF2-40B4-BE49-F238E27FC236}">
                <a16:creationId xmlns:a16="http://schemas.microsoft.com/office/drawing/2014/main" id="{277411A2-C0C0-FD47-B5AA-BEFD9CA52EA8}"/>
              </a:ext>
            </a:extLst>
          </p:cNvPr>
          <p:cNvSpPr/>
          <p:nvPr/>
        </p:nvSpPr>
        <p:spPr>
          <a:xfrm rot="16200000" flipV="1">
            <a:off x="9230590" y="2779267"/>
            <a:ext cx="1514840" cy="1555200"/>
          </a:xfrm>
          <a:prstGeom prst="bentArrow">
            <a:avLst>
              <a:gd name="adj1" fmla="val 1560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827B22-1769-7E44-83BA-190BB2A3012D}"/>
              </a:ext>
            </a:extLst>
          </p:cNvPr>
          <p:cNvCxnSpPr/>
          <p:nvPr/>
        </p:nvCxnSpPr>
        <p:spPr>
          <a:xfrm>
            <a:off x="2976109" y="4387104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EAA68377-A327-6A4E-B14B-65B5D93A2397}"/>
              </a:ext>
            </a:extLst>
          </p:cNvPr>
          <p:cNvSpPr/>
          <p:nvPr/>
        </p:nvSpPr>
        <p:spPr>
          <a:xfrm rot="16200000" flipH="1" flipV="1">
            <a:off x="9229283" y="4368702"/>
            <a:ext cx="1514845" cy="1555200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B0D620-5D8E-D742-AC15-F9E60666B3E3}"/>
              </a:ext>
            </a:extLst>
          </p:cNvPr>
          <p:cNvSpPr txBox="1"/>
          <p:nvPr/>
        </p:nvSpPr>
        <p:spPr>
          <a:xfrm>
            <a:off x="139666" y="3414978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</a:t>
            </a:r>
            <a:r>
              <a:rPr lang="en-PT" sz="1400" b="1" dirty="0">
                <a:latin typeface="Avenir Next LT Pro" panose="020B0504020202020204" pitchFamily="34" charset="77"/>
              </a:rPr>
              <a:t>in</a:t>
            </a:r>
            <a:r>
              <a:rPr lang="en-PT" sz="1400" dirty="0">
                <a:latin typeface="Avenir Next LT Pro" panose="020B0504020202020204" pitchFamily="34" charset="77"/>
              </a:rPr>
              <a:t>dependent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B9C16-6A46-CE4B-80C7-03CBF5BDB05A}"/>
              </a:ext>
            </a:extLst>
          </p:cNvPr>
          <p:cNvSpPr txBox="1"/>
          <p:nvPr/>
        </p:nvSpPr>
        <p:spPr>
          <a:xfrm>
            <a:off x="210783" y="4623082"/>
            <a:ext cx="118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dependent</a:t>
            </a:r>
          </a:p>
        </p:txBody>
      </p:sp>
    </p:spTree>
    <p:extLst>
      <p:ext uri="{BB962C8B-B14F-4D97-AF65-F5344CB8AC3E}">
        <p14:creationId xmlns:p14="http://schemas.microsoft.com/office/powerpoint/2010/main" val="1082649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cxnSpLocks/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0410" y="4393714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pic>
        <p:nvPicPr>
          <p:cNvPr id="31" name="Graphic 30" descr="Badge Tick1 outline">
            <a:extLst>
              <a:ext uri="{FF2B5EF4-FFF2-40B4-BE49-F238E27FC236}">
                <a16:creationId xmlns:a16="http://schemas.microsoft.com/office/drawing/2014/main" id="{4734E222-3098-B84A-921E-064F39CC8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7563" y="6276038"/>
            <a:ext cx="369333" cy="369333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B7562106-6EF6-D247-A819-C201B83668AA}"/>
              </a:ext>
            </a:extLst>
          </p:cNvPr>
          <p:cNvSpPr/>
          <p:nvPr/>
        </p:nvSpPr>
        <p:spPr>
          <a:xfrm rot="16200000">
            <a:off x="1445526" y="2770949"/>
            <a:ext cx="1514840" cy="1553112"/>
          </a:xfrm>
          <a:prstGeom prst="bentArrow">
            <a:avLst>
              <a:gd name="adj1" fmla="val 1256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9C434567-521B-7841-BB67-B8F40BC62E83}"/>
              </a:ext>
            </a:extLst>
          </p:cNvPr>
          <p:cNvSpPr/>
          <p:nvPr/>
        </p:nvSpPr>
        <p:spPr>
          <a:xfrm rot="16200000" flipH="1">
            <a:off x="1445523" y="4361134"/>
            <a:ext cx="1514845" cy="1553114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00CD4-144C-8044-8504-FA2A2F7D736E}"/>
              </a:ext>
            </a:extLst>
          </p:cNvPr>
          <p:cNvCxnSpPr>
            <a:stCxn id="7" idx="2"/>
          </p:cNvCxnSpPr>
          <p:nvPr/>
        </p:nvCxnSpPr>
        <p:spPr>
          <a:xfrm>
            <a:off x="2979502" y="4295412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Bent Arrow 45">
            <a:extLst>
              <a:ext uri="{FF2B5EF4-FFF2-40B4-BE49-F238E27FC236}">
                <a16:creationId xmlns:a16="http://schemas.microsoft.com/office/drawing/2014/main" id="{277411A2-C0C0-FD47-B5AA-BEFD9CA52EA8}"/>
              </a:ext>
            </a:extLst>
          </p:cNvPr>
          <p:cNvSpPr/>
          <p:nvPr/>
        </p:nvSpPr>
        <p:spPr>
          <a:xfrm rot="16200000" flipV="1">
            <a:off x="9230590" y="2779267"/>
            <a:ext cx="1514840" cy="1555200"/>
          </a:xfrm>
          <a:prstGeom prst="bentArrow">
            <a:avLst>
              <a:gd name="adj1" fmla="val 1560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827B22-1769-7E44-83BA-190BB2A3012D}"/>
              </a:ext>
            </a:extLst>
          </p:cNvPr>
          <p:cNvCxnSpPr/>
          <p:nvPr/>
        </p:nvCxnSpPr>
        <p:spPr>
          <a:xfrm>
            <a:off x="2976109" y="4387104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EAA68377-A327-6A4E-B14B-65B5D93A2397}"/>
              </a:ext>
            </a:extLst>
          </p:cNvPr>
          <p:cNvSpPr/>
          <p:nvPr/>
        </p:nvSpPr>
        <p:spPr>
          <a:xfrm rot="16200000" flipH="1" flipV="1">
            <a:off x="9229283" y="4368702"/>
            <a:ext cx="1514845" cy="1555200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B0D620-5D8E-D742-AC15-F9E60666B3E3}"/>
              </a:ext>
            </a:extLst>
          </p:cNvPr>
          <p:cNvSpPr txBox="1"/>
          <p:nvPr/>
        </p:nvSpPr>
        <p:spPr>
          <a:xfrm>
            <a:off x="139666" y="3414978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</a:t>
            </a:r>
            <a:r>
              <a:rPr lang="en-PT" sz="1400" b="1" dirty="0">
                <a:latin typeface="Avenir Next LT Pro" panose="020B0504020202020204" pitchFamily="34" charset="77"/>
              </a:rPr>
              <a:t>in</a:t>
            </a:r>
            <a:r>
              <a:rPr lang="en-PT" sz="1400" dirty="0">
                <a:latin typeface="Avenir Next LT Pro" panose="020B0504020202020204" pitchFamily="34" charset="77"/>
              </a:rPr>
              <a:t>dependent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B9C16-6A46-CE4B-80C7-03CBF5BDB05A}"/>
              </a:ext>
            </a:extLst>
          </p:cNvPr>
          <p:cNvSpPr txBox="1"/>
          <p:nvPr/>
        </p:nvSpPr>
        <p:spPr>
          <a:xfrm>
            <a:off x="210783" y="4623082"/>
            <a:ext cx="118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dependent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B2A56-E297-AC4A-887E-5C1B9B6DE195}"/>
              </a:ext>
            </a:extLst>
          </p:cNvPr>
          <p:cNvSpPr txBox="1"/>
          <p:nvPr/>
        </p:nvSpPr>
        <p:spPr>
          <a:xfrm>
            <a:off x="796954" y="2220975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”No” time constraint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A95EC1-19C1-F146-8F02-E24FF4CE7362}"/>
              </a:ext>
            </a:extLst>
          </p:cNvPr>
          <p:cNvSpPr txBox="1"/>
          <p:nvPr/>
        </p:nvSpPr>
        <p:spPr>
          <a:xfrm>
            <a:off x="593565" y="5935933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Time</a:t>
            </a:r>
          </a:p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35002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7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7E815D-5D9D-8041-A01F-42248846B806}"/>
              </a:ext>
            </a:extLst>
          </p:cNvPr>
          <p:cNvSpPr txBox="1"/>
          <p:nvPr/>
        </p:nvSpPr>
        <p:spPr>
          <a:xfrm>
            <a:off x="393859" y="3427590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800" b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Issue: </a:t>
            </a:r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PK operations</a:t>
            </a:r>
            <a:endParaRPr lang="en-PT" sz="1800" b="1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67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6FCCE5-D5A8-CA4C-A644-BAA3ABB65A28}"/>
              </a:ext>
            </a:extLst>
          </p:cNvPr>
          <p:cNvGrpSpPr/>
          <p:nvPr/>
        </p:nvGrpSpPr>
        <p:grpSpPr>
          <a:xfrm>
            <a:off x="4430106" y="3429000"/>
            <a:ext cx="1746406" cy="556404"/>
            <a:chOff x="4438733" y="3429000"/>
            <a:chExt cx="1746406" cy="55640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1120415-09A9-5747-94B7-50BA494557F9}"/>
                </a:ext>
              </a:extLst>
            </p:cNvPr>
            <p:cNvSpPr/>
            <p:nvPr/>
          </p:nvSpPr>
          <p:spPr>
            <a:xfrm>
              <a:off x="4438733" y="3429000"/>
              <a:ext cx="253312" cy="5564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2BB0EB-3B7E-D145-938D-575CD05EF909}"/>
                </a:ext>
              </a:extLst>
            </p:cNvPr>
            <p:cNvSpPr/>
            <p:nvPr/>
          </p:nvSpPr>
          <p:spPr>
            <a:xfrm>
              <a:off x="5151849" y="3429000"/>
              <a:ext cx="1033290" cy="5564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3D3908D-3BCB-4A41-90B1-FC471742EE39}"/>
                </a:ext>
              </a:extLst>
            </p:cNvPr>
            <p:cNvSpPr/>
            <p:nvPr/>
          </p:nvSpPr>
          <p:spPr>
            <a:xfrm>
              <a:off x="4788237" y="3640292"/>
              <a:ext cx="267419" cy="133819"/>
            </a:xfrm>
            <a:prstGeom prst="right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7E815D-5D9D-8041-A01F-42248846B806}"/>
              </a:ext>
            </a:extLst>
          </p:cNvPr>
          <p:cNvSpPr txBox="1"/>
          <p:nvPr/>
        </p:nvSpPr>
        <p:spPr>
          <a:xfrm>
            <a:off x="393859" y="3427590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800" b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Issue: </a:t>
            </a:r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PK operations</a:t>
            </a:r>
            <a:endParaRPr lang="en-PT" sz="1800" b="1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9CA81-E4BC-B641-9E85-35ECCA4FEFB5}"/>
              </a:ext>
            </a:extLst>
          </p:cNvPr>
          <p:cNvSpPr txBox="1"/>
          <p:nvPr/>
        </p:nvSpPr>
        <p:spPr>
          <a:xfrm>
            <a:off x="4169348" y="4027754"/>
            <a:ext cx="77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128 </a:t>
            </a:r>
          </a:p>
          <a:p>
            <a:pPr algn="ctr"/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B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ase OT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7570DA-AD14-C340-8F32-4E6CB1E40B92}"/>
              </a:ext>
            </a:extLst>
          </p:cNvPr>
          <p:cNvSpPr txBox="1"/>
          <p:nvPr/>
        </p:nvSpPr>
        <p:spPr>
          <a:xfrm>
            <a:off x="5335771" y="4022081"/>
            <a:ext cx="64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~10M </a:t>
            </a:r>
          </a:p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649C4-E560-8245-BC12-32C753D3947C}"/>
              </a:ext>
            </a:extLst>
          </p:cNvPr>
          <p:cNvSpPr txBox="1"/>
          <p:nvPr/>
        </p:nvSpPr>
        <p:spPr>
          <a:xfrm>
            <a:off x="4683418" y="340183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rgbClr val="5EA5C7"/>
                </a:solidFill>
                <a:latin typeface="Avenir Next LT Pro" panose="020B0504020202020204" pitchFamily="34" charset="77"/>
              </a:rPr>
              <a:t>Sym</a:t>
            </a:r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8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AB830F-6B76-B042-9123-1EB366851DD3}"/>
              </a:ext>
            </a:extLst>
          </p:cNvPr>
          <p:cNvSpPr txBox="1"/>
          <p:nvPr/>
        </p:nvSpPr>
        <p:spPr>
          <a:xfrm>
            <a:off x="359354" y="3286139"/>
            <a:ext cx="930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NTRU-OT</a:t>
            </a:r>
          </a:p>
          <a:p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yber-OT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2A3834-3A93-6845-913A-E49BCB01813D}"/>
              </a:ext>
            </a:extLst>
          </p:cNvPr>
          <p:cNvSpPr txBox="1"/>
          <p:nvPr/>
        </p:nvSpPr>
        <p:spPr>
          <a:xfrm>
            <a:off x="1675603" y="3292554"/>
            <a:ext cx="73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56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1 375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728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41</a:t>
            </a: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02DF7E-DB10-CB46-BF71-68BF6FB9DFF7}"/>
              </a:ext>
            </a:extLst>
          </p:cNvPr>
          <p:cNvSpPr txBox="1"/>
          <p:nvPr/>
        </p:nvSpPr>
        <p:spPr>
          <a:xfrm>
            <a:off x="1450597" y="3015555"/>
            <a:ext cx="85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OT/s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53341A-91E5-3F46-8C32-DE041A6FB4A4}"/>
              </a:ext>
            </a:extLst>
          </p:cNvPr>
          <p:cNvCxnSpPr>
            <a:cxnSpLocks/>
          </p:cNvCxnSpPr>
          <p:nvPr/>
        </p:nvCxnSpPr>
        <p:spPr>
          <a:xfrm>
            <a:off x="1450597" y="3469974"/>
            <a:ext cx="0" cy="4734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48E0F1-F901-0B43-9496-505770D440DC}"/>
              </a:ext>
            </a:extLst>
          </p:cNvPr>
          <p:cNvSpPr txBox="1"/>
          <p:nvPr/>
        </p:nvSpPr>
        <p:spPr>
          <a:xfrm>
            <a:off x="3036573" y="34229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&lt;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B37DA7-6107-D64F-9B7C-F2B7C5347038}"/>
              </a:ext>
            </a:extLst>
          </p:cNvPr>
          <p:cNvSpPr txBox="1"/>
          <p:nvPr/>
        </p:nvSpPr>
        <p:spPr>
          <a:xfrm>
            <a:off x="4113719" y="3285800"/>
            <a:ext cx="93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  <a:p>
            <a:r>
              <a:rPr lang="pt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BA8B65-FED4-1843-85CA-B828EA58F36F}"/>
              </a:ext>
            </a:extLst>
          </p:cNvPr>
          <p:cNvSpPr txBox="1"/>
          <p:nvPr/>
        </p:nvSpPr>
        <p:spPr>
          <a:xfrm>
            <a:off x="5429968" y="3292215"/>
            <a:ext cx="736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2.68 s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3.35 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3897B8-FEC2-3A4F-A358-59AF9E95EC13}"/>
              </a:ext>
            </a:extLst>
          </p:cNvPr>
          <p:cNvSpPr txBox="1"/>
          <p:nvPr/>
        </p:nvSpPr>
        <p:spPr>
          <a:xfrm>
            <a:off x="5187709" y="3009140"/>
            <a:ext cx="8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10M OT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175CE5-3588-0041-B08D-92622C879BC0}"/>
              </a:ext>
            </a:extLst>
          </p:cNvPr>
          <p:cNvCxnSpPr>
            <a:cxnSpLocks/>
          </p:cNvCxnSpPr>
          <p:nvPr/>
        </p:nvCxnSpPr>
        <p:spPr>
          <a:xfrm>
            <a:off x="5187709" y="3413614"/>
            <a:ext cx="0" cy="1450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963849-FBC8-BD41-8EFA-04F8141EBD1B}"/>
              </a:ext>
            </a:extLst>
          </p:cNvPr>
          <p:cNvSpPr/>
          <p:nvPr/>
        </p:nvSpPr>
        <p:spPr>
          <a:xfrm>
            <a:off x="260991" y="2736218"/>
            <a:ext cx="6228272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1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2B8FCA1E-9944-3B4A-A2F4-A7FA0442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3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AB830F-6B76-B042-9123-1EB366851DD3}"/>
              </a:ext>
            </a:extLst>
          </p:cNvPr>
          <p:cNvSpPr txBox="1"/>
          <p:nvPr/>
        </p:nvSpPr>
        <p:spPr>
          <a:xfrm>
            <a:off x="359354" y="3286139"/>
            <a:ext cx="930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NTRU-OT</a:t>
            </a:r>
          </a:p>
          <a:p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yber-OT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2A3834-3A93-6845-913A-E49BCB01813D}"/>
              </a:ext>
            </a:extLst>
          </p:cNvPr>
          <p:cNvSpPr txBox="1"/>
          <p:nvPr/>
        </p:nvSpPr>
        <p:spPr>
          <a:xfrm>
            <a:off x="1675603" y="3292554"/>
            <a:ext cx="73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56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1 375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728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41</a:t>
            </a: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02DF7E-DB10-CB46-BF71-68BF6FB9DFF7}"/>
              </a:ext>
            </a:extLst>
          </p:cNvPr>
          <p:cNvSpPr txBox="1"/>
          <p:nvPr/>
        </p:nvSpPr>
        <p:spPr>
          <a:xfrm>
            <a:off x="1450597" y="3015555"/>
            <a:ext cx="85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OT/s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53341A-91E5-3F46-8C32-DE041A6FB4A4}"/>
              </a:ext>
            </a:extLst>
          </p:cNvPr>
          <p:cNvCxnSpPr>
            <a:cxnSpLocks/>
          </p:cNvCxnSpPr>
          <p:nvPr/>
        </p:nvCxnSpPr>
        <p:spPr>
          <a:xfrm>
            <a:off x="1450597" y="3469974"/>
            <a:ext cx="0" cy="4734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48E0F1-F901-0B43-9496-505770D440DC}"/>
              </a:ext>
            </a:extLst>
          </p:cNvPr>
          <p:cNvSpPr txBox="1"/>
          <p:nvPr/>
        </p:nvSpPr>
        <p:spPr>
          <a:xfrm>
            <a:off x="3036573" y="34229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&lt;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B37DA7-6107-D64F-9B7C-F2B7C5347038}"/>
              </a:ext>
            </a:extLst>
          </p:cNvPr>
          <p:cNvSpPr txBox="1"/>
          <p:nvPr/>
        </p:nvSpPr>
        <p:spPr>
          <a:xfrm>
            <a:off x="4113719" y="3285800"/>
            <a:ext cx="93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  <a:p>
            <a:r>
              <a:rPr lang="pt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BA8B65-FED4-1843-85CA-B828EA58F36F}"/>
              </a:ext>
            </a:extLst>
          </p:cNvPr>
          <p:cNvSpPr txBox="1"/>
          <p:nvPr/>
        </p:nvSpPr>
        <p:spPr>
          <a:xfrm>
            <a:off x="5429968" y="3292215"/>
            <a:ext cx="736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2.68 s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3.35 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3897B8-FEC2-3A4F-A358-59AF9E95EC13}"/>
              </a:ext>
            </a:extLst>
          </p:cNvPr>
          <p:cNvSpPr txBox="1"/>
          <p:nvPr/>
        </p:nvSpPr>
        <p:spPr>
          <a:xfrm>
            <a:off x="5187709" y="3009140"/>
            <a:ext cx="8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10M OT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175CE5-3588-0041-B08D-92622C879BC0}"/>
              </a:ext>
            </a:extLst>
          </p:cNvPr>
          <p:cNvCxnSpPr>
            <a:cxnSpLocks/>
          </p:cNvCxnSpPr>
          <p:nvPr/>
        </p:nvCxnSpPr>
        <p:spPr>
          <a:xfrm>
            <a:off x="5187709" y="3413614"/>
            <a:ext cx="0" cy="1450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963849-FBC8-BD41-8EFA-04F8141EBD1B}"/>
              </a:ext>
            </a:extLst>
          </p:cNvPr>
          <p:cNvSpPr/>
          <p:nvPr/>
        </p:nvSpPr>
        <p:spPr>
          <a:xfrm>
            <a:off x="260991" y="2736218"/>
            <a:ext cx="6228272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3BF30-07C4-0F41-AE1A-FFA4C2DE4EFB}"/>
              </a:ext>
            </a:extLst>
          </p:cNvPr>
          <p:cNvSpPr/>
          <p:nvPr/>
        </p:nvSpPr>
        <p:spPr>
          <a:xfrm>
            <a:off x="4068254" y="4660080"/>
            <a:ext cx="7189218" cy="19938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4DDB9347-F4C1-EF44-B759-569784BBA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D8AA0C-9EE8-7B44-9D98-85191BE1EDBF}"/>
              </a:ext>
            </a:extLst>
          </p:cNvPr>
          <p:cNvSpPr txBox="1"/>
          <p:nvPr/>
        </p:nvSpPr>
        <p:spPr>
          <a:xfrm>
            <a:off x="7350155" y="4290748"/>
            <a:ext cx="281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Online phase for </a:t>
            </a:r>
            <a:r>
              <a:rPr lang="en-PT" i="1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m</a:t>
            </a:r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OTs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CAADA-8EA5-BB47-B626-FD3C244DF013}"/>
              </a:ext>
            </a:extLst>
          </p:cNvPr>
          <p:cNvSpPr txBox="1"/>
          <p:nvPr/>
        </p:nvSpPr>
        <p:spPr>
          <a:xfrm>
            <a:off x="4165477" y="5315162"/>
            <a:ext cx="117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3EC10C-354A-AD46-B678-179BB99FB9D1}"/>
              </a:ext>
            </a:extLst>
          </p:cNvPr>
          <p:cNvSpPr txBox="1"/>
          <p:nvPr/>
        </p:nvSpPr>
        <p:spPr>
          <a:xfrm>
            <a:off x="5501553" y="5315162"/>
            <a:ext cx="262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ALSZ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&gt;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r>
              <a:rPr lang="en-PT" sz="1400" dirty="0">
                <a:latin typeface="Avenir Next LT Pro" panose="020B0504020202020204" pitchFamily="34" charset="77"/>
              </a:rPr>
              <a:t> log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5C56C-3910-8B44-9D9D-E24CB7EE262F}"/>
              </a:ext>
            </a:extLst>
          </p:cNvPr>
          <p:cNvSpPr txBox="1"/>
          <p:nvPr/>
        </p:nvSpPr>
        <p:spPr>
          <a:xfrm>
            <a:off x="4165477" y="6156688"/>
            <a:ext cx="117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B8F6A5-CE04-974A-9AA5-91152AE2C295}"/>
              </a:ext>
            </a:extLst>
          </p:cNvPr>
          <p:cNvSpPr txBox="1"/>
          <p:nvPr/>
        </p:nvSpPr>
        <p:spPr>
          <a:xfrm>
            <a:off x="10296526" y="5684494"/>
            <a:ext cx="82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endParaRPr lang="en-P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C0B6BC-8FC6-E446-8107-9FF30D01C4B7}"/>
              </a:ext>
            </a:extLst>
          </p:cNvPr>
          <p:cNvSpPr txBox="1"/>
          <p:nvPr/>
        </p:nvSpPr>
        <p:spPr>
          <a:xfrm>
            <a:off x="5540344" y="6185098"/>
            <a:ext cx="262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i="1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&gt;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r>
              <a:rPr lang="en-PT" sz="1400" dirty="0">
                <a:latin typeface="Avenir Next LT Pro" panose="020B0504020202020204" pitchFamily="34" charset="77"/>
              </a:rPr>
              <a:t> log </a:t>
            </a:r>
            <a:r>
              <a:rPr lang="en-PT" sz="1400" i="1" dirty="0">
                <a:latin typeface="Avenir Next LT Pro" panose="020B0504020202020204" pitchFamily="34" charset="77"/>
              </a:rPr>
              <a:t>m + </a:t>
            </a:r>
            <a:r>
              <a:rPr lang="en-PT" sz="1400" dirty="0">
                <a:latin typeface="Avenir Next LT Pro" panose="020B0504020202020204" pitchFamily="34" charset="77"/>
              </a:rPr>
              <a:t>5</a:t>
            </a:r>
            <a:r>
              <a:rPr lang="en-PT" sz="1400" i="1" dirty="0">
                <a:latin typeface="Avenir Next LT Pro" panose="020B0504020202020204" pitchFamily="34" charset="77"/>
              </a:rPr>
              <a:t>ml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A60970-81AA-6244-87D0-BF79A0C3E3D0}"/>
              </a:ext>
            </a:extLst>
          </p:cNvPr>
          <p:cNvSpPr txBox="1"/>
          <p:nvPr/>
        </p:nvSpPr>
        <p:spPr>
          <a:xfrm>
            <a:off x="5973432" y="4802955"/>
            <a:ext cx="157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Computation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04CD6-156F-3B4E-B425-43B17685B4D6}"/>
              </a:ext>
            </a:extLst>
          </p:cNvPr>
          <p:cNvSpPr txBox="1"/>
          <p:nvPr/>
        </p:nvSpPr>
        <p:spPr>
          <a:xfrm>
            <a:off x="8415236" y="4802955"/>
            <a:ext cx="188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Communication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B566A5-D90A-1B44-A0F8-DBD8BDF66A26}"/>
              </a:ext>
            </a:extLst>
          </p:cNvPr>
          <p:cNvSpPr txBox="1"/>
          <p:nvPr/>
        </p:nvSpPr>
        <p:spPr>
          <a:xfrm>
            <a:off x="8291563" y="5315161"/>
            <a:ext cx="1680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C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ALSZ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C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latin typeface="Avenir Next LT Pro" panose="020B0504020202020204" pitchFamily="34" charset="77"/>
              </a:rPr>
              <a:t> = 0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9ACBBB-E4EA-8146-98DE-E387A902DA82}"/>
                  </a:ext>
                </a:extLst>
              </p:cNvPr>
              <p:cNvSpPr txBox="1"/>
              <p:nvPr/>
            </p:nvSpPr>
            <p:spPr>
              <a:xfrm>
                <a:off x="8369145" y="6185097"/>
                <a:ext cx="1680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T" sz="1400" i="1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C</a:t>
                </a:r>
                <a:r>
                  <a:rPr lang="en-PT" sz="1400" baseline="300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KOS</a:t>
                </a:r>
                <a:r>
                  <a:rPr lang="en-PT" sz="14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PT" sz="1400" dirty="0">
                    <a:latin typeface="Avenir Next LT Pro" panose="020B0504020202020204" pitchFamily="34" charset="77"/>
                  </a:rPr>
                  <a:t>–</a:t>
                </a:r>
                <a:r>
                  <a:rPr lang="en-PT" sz="14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PT" sz="1400" dirty="0">
                    <a:solidFill>
                      <a:srgbClr val="E97E47"/>
                    </a:solidFill>
                    <a:latin typeface="Avenir Next LT Pro" panose="020B0504020202020204" pitchFamily="34" charset="77"/>
                  </a:rPr>
                  <a:t>C</a:t>
                </a:r>
                <a:r>
                  <a:rPr lang="en-PT" sz="1400" baseline="30000" dirty="0">
                    <a:solidFill>
                      <a:srgbClr val="E97E47"/>
                    </a:solidFill>
                    <a:latin typeface="Avenir Next LT Pro" panose="020B0504020202020204" pitchFamily="34" charset="77"/>
                  </a:rPr>
                  <a:t>BBCS</a:t>
                </a:r>
                <a:r>
                  <a:rPr lang="en-PT" sz="1400" dirty="0">
                    <a:latin typeface="Avenir Next LT Pro" panose="020B050402020202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P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en-PT" sz="1400" dirty="0">
                    <a:latin typeface="Avenir Next LT Pro" panose="020B0504020202020204" pitchFamily="34" charset="77"/>
                  </a:rPr>
                  <a:t> 0</a:t>
                </a:r>
                <a:endParaRPr lang="en-PT" sz="1400" b="1" i="1" dirty="0">
                  <a:latin typeface="Avenir Next LT Pro" panose="020B0504020202020204" pitchFamily="34" charset="7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9ACBBB-E4EA-8146-98DE-E387A902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45" y="6185097"/>
                <a:ext cx="1680573" cy="307777"/>
              </a:xfrm>
              <a:prstGeom prst="rect">
                <a:avLst/>
              </a:prstGeom>
              <a:blipFill>
                <a:blip r:embed="rId5"/>
                <a:stretch>
                  <a:fillRect l="-1504" t="-4000" b="-16000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63E47-6571-8347-A3C5-032BFE773ECC}"/>
              </a:ext>
            </a:extLst>
          </p:cNvPr>
          <p:cNvCxnSpPr>
            <a:cxnSpLocks/>
          </p:cNvCxnSpPr>
          <p:nvPr/>
        </p:nvCxnSpPr>
        <p:spPr>
          <a:xfrm flipH="1">
            <a:off x="4250626" y="5869160"/>
            <a:ext cx="5324695" cy="0"/>
          </a:xfrm>
          <a:prstGeom prst="line">
            <a:avLst/>
          </a:prstGeom>
          <a:ln w="12700">
            <a:gradFill flip="none" rotWithShape="1">
              <a:gsLst>
                <a:gs pos="43000">
                  <a:schemeClr val="accent1">
                    <a:lumMod val="5000"/>
                    <a:lumOff val="95000"/>
                    <a:alpha val="60000"/>
                  </a:schemeClr>
                </a:gs>
                <a:gs pos="98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59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109695" y="1637516"/>
            <a:ext cx="12277815" cy="5154939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08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475855"/>
            <a:ext cx="12132091" cy="5316599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</p:spTree>
    <p:extLst>
      <p:ext uri="{BB962C8B-B14F-4D97-AF65-F5344CB8AC3E}">
        <p14:creationId xmlns:p14="http://schemas.microsoft.com/office/powerpoint/2010/main" val="3589168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D75ABB7D-87BF-8846-8AE3-16EFF78C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682" y="2277285"/>
            <a:ext cx="8460631" cy="409987"/>
          </a:xfrm>
        </p:spPr>
        <p:txBody>
          <a:bodyPr>
            <a:normAutofit/>
          </a:bodyPr>
          <a:lstStyle/>
          <a:p>
            <a:pPr marL="0" indent="0" algn="ctr">
              <a:buSzPct val="100000"/>
              <a:buNone/>
            </a:pP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Shows the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evolutionary relationship 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between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DNA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sequences in a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.</a:t>
            </a:r>
          </a:p>
          <a:p>
            <a:pPr>
              <a:buSzPct val="100000"/>
              <a:buFont typeface="Arial" charset="0"/>
              <a:buChar char="•"/>
            </a:pPr>
            <a:endParaRPr lang="en-US" sz="18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7A156F9-1DA2-D94C-9A33-A2CE5139B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0" y="2966274"/>
            <a:ext cx="4388133" cy="35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35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</p:txBody>
      </p:sp>
    </p:spTree>
    <p:extLst>
      <p:ext uri="{BB962C8B-B14F-4D97-AF65-F5344CB8AC3E}">
        <p14:creationId xmlns:p14="http://schemas.microsoft.com/office/powerpoint/2010/main" val="162195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</p:txBody>
      </p:sp>
    </p:spTree>
    <p:extLst>
      <p:ext uri="{BB962C8B-B14F-4D97-AF65-F5344CB8AC3E}">
        <p14:creationId xmlns:p14="http://schemas.microsoft.com/office/powerpoint/2010/main" val="410950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oblivious linear evaluation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Integrate BBCS based protocol into Libscapi</a:t>
            </a:r>
          </a:p>
        </p:txBody>
      </p:sp>
    </p:spTree>
    <p:extLst>
      <p:ext uri="{BB962C8B-B14F-4D97-AF65-F5344CB8AC3E}">
        <p14:creationId xmlns:p14="http://schemas.microsoft.com/office/powerpoint/2010/main" val="1074999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Integrate BBCS based protocol into Libscapi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Benchmark classical and quantum approaches</a:t>
            </a:r>
          </a:p>
        </p:txBody>
      </p:sp>
    </p:spTree>
    <p:extLst>
      <p:ext uri="{BB962C8B-B14F-4D97-AF65-F5344CB8AC3E}">
        <p14:creationId xmlns:p14="http://schemas.microsoft.com/office/powerpoint/2010/main" val="1308210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206A1-5D47-284A-87BA-CCF154E3643E}"/>
              </a:ext>
            </a:extLst>
          </p:cNvPr>
          <p:cNvSpPr txBox="1">
            <a:spLocks/>
          </p:cNvSpPr>
          <p:nvPr/>
        </p:nvSpPr>
        <p:spPr>
          <a:xfrm>
            <a:off x="838200" y="2469861"/>
            <a:ext cx="5181600" cy="95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trees depend on the matrix distance of genes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1F48F3B-9DDF-594D-880E-188EB29E7F4A}"/>
              </a:ext>
            </a:extLst>
          </p:cNvPr>
          <p:cNvSpPr txBox="1">
            <a:spLocks/>
          </p:cNvSpPr>
          <p:nvPr/>
        </p:nvSpPr>
        <p:spPr>
          <a:xfrm>
            <a:off x="6172200" y="2469860"/>
            <a:ext cx="5181600" cy="959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Character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search for the tree that optimizes the evolution the most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E2AD-5771-4B43-BFEC-7D854481E362}"/>
              </a:ext>
            </a:extLst>
          </p:cNvPr>
          <p:cNvSpPr txBox="1"/>
          <p:nvPr/>
        </p:nvSpPr>
        <p:spPr>
          <a:xfrm>
            <a:off x="852054" y="3730803"/>
            <a:ext cx="515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simple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9BB4C-61D5-3944-B4FE-64B21BC5F920}"/>
              </a:ext>
            </a:extLst>
          </p:cNvPr>
          <p:cNvSpPr/>
          <p:nvPr/>
        </p:nvSpPr>
        <p:spPr>
          <a:xfrm>
            <a:off x="6172200" y="373080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complex</a:t>
            </a:r>
          </a:p>
          <a:p>
            <a:endParaRPr lang="en-US" sz="2000" b="1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Parsimony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166088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206A1-5D47-284A-87BA-CCF154E3643E}"/>
              </a:ext>
            </a:extLst>
          </p:cNvPr>
          <p:cNvSpPr txBox="1">
            <a:spLocks/>
          </p:cNvSpPr>
          <p:nvPr/>
        </p:nvSpPr>
        <p:spPr>
          <a:xfrm>
            <a:off x="838200" y="2469861"/>
            <a:ext cx="5181600" cy="95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trees depend on the matrix distance of genes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1F48F3B-9DDF-594D-880E-188EB29E7F4A}"/>
              </a:ext>
            </a:extLst>
          </p:cNvPr>
          <p:cNvSpPr txBox="1">
            <a:spLocks/>
          </p:cNvSpPr>
          <p:nvPr/>
        </p:nvSpPr>
        <p:spPr>
          <a:xfrm>
            <a:off x="6172200" y="2469860"/>
            <a:ext cx="5181600" cy="959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Character based: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search for the tree that optimizes the evolution the most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E2AD-5771-4B43-BFEC-7D854481E362}"/>
              </a:ext>
            </a:extLst>
          </p:cNvPr>
          <p:cNvSpPr txBox="1"/>
          <p:nvPr/>
        </p:nvSpPr>
        <p:spPr>
          <a:xfrm>
            <a:off x="852054" y="3730803"/>
            <a:ext cx="515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simple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9BB4C-61D5-3944-B4FE-64B21BC5F920}"/>
              </a:ext>
            </a:extLst>
          </p:cNvPr>
          <p:cNvSpPr/>
          <p:nvPr/>
        </p:nvSpPr>
        <p:spPr>
          <a:xfrm>
            <a:off x="6172200" y="373080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complex</a:t>
            </a:r>
          </a:p>
          <a:p>
            <a:endParaRPr lang="en-US" sz="2000" b="1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Parsimony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633563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CFD25B-E64A-2E49-AA45-21004F029687}"/>
              </a:ext>
            </a:extLst>
          </p:cNvPr>
          <p:cNvSpPr txBox="1"/>
          <p:nvPr/>
        </p:nvSpPr>
        <p:spPr>
          <a:xfrm>
            <a:off x="2719251" y="2657443"/>
            <a:ext cx="2619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385F9-C9C7-6640-B861-FEDB33931415}"/>
              </a:ext>
            </a:extLst>
          </p:cNvPr>
          <p:cNvSpPr txBox="1"/>
          <p:nvPr/>
        </p:nvSpPr>
        <p:spPr>
          <a:xfrm>
            <a:off x="6312007" y="2657443"/>
            <a:ext cx="51538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JC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K2P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F84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err="1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LogDet</a:t>
            </a: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59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1: Compute the distance matrix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4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1: Compute the distance matrix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6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Compute the distance matrix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17BC33-85C4-CE4F-8152-1057839EEC4C}"/>
              </a:ext>
            </a:extLst>
          </p:cNvPr>
          <p:cNvSpPr/>
          <p:nvPr/>
        </p:nvSpPr>
        <p:spPr>
          <a:xfrm>
            <a:off x="313507" y="2190445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8AAE-D296-1849-96D6-4A4CA56ABFF1}"/>
              </a:ext>
            </a:extLst>
          </p:cNvPr>
          <p:cNvSpPr/>
          <p:nvPr/>
        </p:nvSpPr>
        <p:spPr>
          <a:xfrm>
            <a:off x="313508" y="4121327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5025F-2507-5347-BFA0-EC8FFBE0DB40}"/>
              </a:ext>
            </a:extLst>
          </p:cNvPr>
          <p:cNvSpPr txBox="1"/>
          <p:nvPr/>
        </p:nvSpPr>
        <p:spPr>
          <a:xfrm>
            <a:off x="4624301" y="3429000"/>
            <a:ext cx="2082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SMC for distances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27428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Compute the distance matrix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17BC33-85C4-CE4F-8152-1057839EEC4C}"/>
              </a:ext>
            </a:extLst>
          </p:cNvPr>
          <p:cNvSpPr/>
          <p:nvPr/>
        </p:nvSpPr>
        <p:spPr>
          <a:xfrm>
            <a:off x="313507" y="2190445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8AAE-D296-1849-96D6-4A4CA56ABFF1}"/>
              </a:ext>
            </a:extLst>
          </p:cNvPr>
          <p:cNvSpPr/>
          <p:nvPr/>
        </p:nvSpPr>
        <p:spPr>
          <a:xfrm>
            <a:off x="313508" y="4121327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5025F-2507-5347-BFA0-EC8FFBE0DB40}"/>
              </a:ext>
            </a:extLst>
          </p:cNvPr>
          <p:cNvSpPr txBox="1"/>
          <p:nvPr/>
        </p:nvSpPr>
        <p:spPr>
          <a:xfrm>
            <a:off x="4624301" y="3429000"/>
            <a:ext cx="2082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SMC for distances</a:t>
            </a:r>
          </a:p>
          <a:p>
            <a:endParaRPr lang="en-P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71E55A-3EA5-1541-ADFA-C626C8A5D1EF}"/>
              </a:ext>
            </a:extLst>
          </p:cNvPr>
          <p:cNvSpPr txBox="1"/>
          <p:nvPr/>
        </p:nvSpPr>
        <p:spPr>
          <a:xfrm>
            <a:off x="4823682" y="5349654"/>
            <a:ext cx="168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No interaction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78104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B650ADE-BD71-884C-920A-E98953C5708B}"/>
              </a:ext>
            </a:extLst>
          </p:cNvPr>
          <p:cNvSpPr/>
          <p:nvPr/>
        </p:nvSpPr>
        <p:spPr>
          <a:xfrm>
            <a:off x="1575074" y="3818440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A23DA-6340-FB44-9B78-2E196AB0A07A}"/>
              </a:ext>
            </a:extLst>
          </p:cNvPr>
          <p:cNvSpPr txBox="1"/>
          <p:nvPr/>
        </p:nvSpPr>
        <p:spPr>
          <a:xfrm>
            <a:off x="1444806" y="383215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</p:spTree>
    <p:extLst>
      <p:ext uri="{BB962C8B-B14F-4D97-AF65-F5344CB8AC3E}">
        <p14:creationId xmlns:p14="http://schemas.microsoft.com/office/powerpoint/2010/main" val="28014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</p:spTree>
    <p:extLst>
      <p:ext uri="{BB962C8B-B14F-4D97-AF65-F5344CB8AC3E}">
        <p14:creationId xmlns:p14="http://schemas.microsoft.com/office/powerpoint/2010/main" val="318439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</p:spTree>
    <p:extLst>
      <p:ext uri="{BB962C8B-B14F-4D97-AF65-F5344CB8AC3E}">
        <p14:creationId xmlns:p14="http://schemas.microsoft.com/office/powerpoint/2010/main" val="17678014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rgbClr val="E97E4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0E8C-572A-F141-A640-42720B1E890C}"/>
              </a:ext>
            </a:extLst>
          </p:cNvPr>
          <p:cNvSpPr txBox="1"/>
          <p:nvPr/>
        </p:nvSpPr>
        <p:spPr>
          <a:xfrm>
            <a:off x="2504996" y="4904799"/>
            <a:ext cx="2162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OK</a:t>
            </a:r>
            <a:r>
              <a:rPr lang="pt-PT" sz="1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= 011001100101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4AC202-273A-0E48-8995-0095AC678822}"/>
              </a:ext>
            </a:extLst>
          </p:cNvPr>
          <p:cNvSpPr txBox="1"/>
          <p:nvPr/>
        </p:nvSpPr>
        <p:spPr>
          <a:xfrm>
            <a:off x="4667166" y="4947967"/>
            <a:ext cx="199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OK</a:t>
            </a:r>
            <a:r>
              <a:rPr lang="pt-PT" sz="1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= 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9D2A8C-B56D-7C40-95A6-3FBE5D65BBED}"/>
              </a:ext>
            </a:extLst>
          </p:cNvPr>
          <p:cNvSpPr txBox="1"/>
          <p:nvPr/>
        </p:nvSpPr>
        <p:spPr>
          <a:xfrm>
            <a:off x="4784970" y="5282514"/>
            <a:ext cx="1922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X = 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3469C-DCDD-C149-BEF0-A4F55C496D8C}"/>
              </a:ext>
            </a:extLst>
          </p:cNvPr>
          <p:cNvSpPr txBox="1"/>
          <p:nvPr/>
        </p:nvSpPr>
        <p:spPr>
          <a:xfrm>
            <a:off x="2576052" y="4184428"/>
            <a:ext cx="183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71D24-8158-B84E-9FC1-2406C26D214D}"/>
              </a:ext>
            </a:extLst>
          </p:cNvPr>
          <p:cNvSpPr txBox="1"/>
          <p:nvPr/>
        </p:nvSpPr>
        <p:spPr>
          <a:xfrm>
            <a:off x="4655247" y="4189928"/>
            <a:ext cx="183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Bob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4AAF3-CB37-5C49-9D0B-90F424803F67}"/>
              </a:ext>
            </a:extLst>
          </p:cNvPr>
          <p:cNvCxnSpPr>
            <a:cxnSpLocks/>
            <a:stCxn id="11" idx="2"/>
            <a:endCxn id="26" idx="1"/>
          </p:cNvCxnSpPr>
          <p:nvPr/>
        </p:nvCxnSpPr>
        <p:spPr>
          <a:xfrm flipH="1">
            <a:off x="2576052" y="3310587"/>
            <a:ext cx="2043282" cy="1012341"/>
          </a:xfrm>
          <a:prstGeom prst="line">
            <a:avLst/>
          </a:prstGeom>
          <a:ln>
            <a:solidFill>
              <a:srgbClr val="5EA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891BAB-14AD-6C40-949B-837329B70395}"/>
              </a:ext>
            </a:extLst>
          </p:cNvPr>
          <p:cNvCxnSpPr>
            <a:stCxn id="11" idx="2"/>
            <a:endCxn id="27" idx="3"/>
          </p:cNvCxnSpPr>
          <p:nvPr/>
        </p:nvCxnSpPr>
        <p:spPr>
          <a:xfrm>
            <a:off x="4619334" y="3310587"/>
            <a:ext cx="1873505" cy="1017841"/>
          </a:xfrm>
          <a:prstGeom prst="line">
            <a:avLst/>
          </a:prstGeom>
          <a:ln>
            <a:solidFill>
              <a:srgbClr val="5EA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63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E94DA9-75BA-6640-BEA6-1BA11EFEFA7B}"/>
              </a:ext>
            </a:extLst>
          </p:cNvPr>
          <p:cNvGrpSpPr/>
          <p:nvPr/>
        </p:nvGrpSpPr>
        <p:grpSpPr>
          <a:xfrm>
            <a:off x="8150382" y="4536307"/>
            <a:ext cx="1481642" cy="359596"/>
            <a:chOff x="5355179" y="3089490"/>
            <a:chExt cx="1481642" cy="3595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0E64EB-1811-0E41-A466-753C262944E2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1D3850-9320-5E47-9AE3-6DADDDE4337B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Yao protocol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26042-F37A-214C-9545-BC6D18402C43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891203" y="3290330"/>
            <a:ext cx="0" cy="1150807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91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3F44D5-5A40-0042-A487-0DE803A94736}"/>
              </a:ext>
            </a:extLst>
          </p:cNvPr>
          <p:cNvSpPr txBox="1"/>
          <p:nvPr/>
        </p:nvSpPr>
        <p:spPr>
          <a:xfrm>
            <a:off x="838200" y="1859339"/>
            <a:ext cx="97490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Boolean circuit: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~3 minutes (CBMC-GC)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~2.2 million gates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128 000 input wires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1444C-3907-FD46-BB2D-B135A0F47182}"/>
              </a:ext>
            </a:extLst>
          </p:cNvPr>
          <p:cNvSpPr txBox="1"/>
          <p:nvPr/>
        </p:nvSpPr>
        <p:spPr>
          <a:xfrm>
            <a:off x="9448800" y="6338986"/>
            <a:ext cx="1657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*GISAID database</a:t>
            </a:r>
          </a:p>
        </p:txBody>
      </p:sp>
    </p:spTree>
    <p:extLst>
      <p:ext uri="{BB962C8B-B14F-4D97-AF65-F5344CB8AC3E}">
        <p14:creationId xmlns:p14="http://schemas.microsoft.com/office/powerpoint/2010/main" val="9096003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362A2-6D0A-4947-B663-E03071E43370}"/>
              </a:ext>
            </a:extLst>
          </p:cNvPr>
          <p:cNvSpPr txBox="1"/>
          <p:nvPr/>
        </p:nvSpPr>
        <p:spPr>
          <a:xfrm>
            <a:off x="838200" y="1859339"/>
            <a:ext cx="974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FDFA117-72CF-E544-A554-27ACCF81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277" y="2951320"/>
            <a:ext cx="4173446" cy="36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07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362A2-6D0A-4947-B663-E03071E43370}"/>
              </a:ext>
            </a:extLst>
          </p:cNvPr>
          <p:cNvSpPr txBox="1"/>
          <p:nvPr/>
        </p:nvSpPr>
        <p:spPr>
          <a:xfrm>
            <a:off x="838200" y="1859339"/>
            <a:ext cx="974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37EC3A0-5DB2-5047-9A11-EDE02CA2D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570" y="3188529"/>
            <a:ext cx="3641460" cy="332010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CFF6719-814A-FE44-AF75-92C8C60E4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312" y="3204290"/>
            <a:ext cx="3806053" cy="32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07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475855"/>
            <a:ext cx="12132091" cy="5316600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</p:spTree>
    <p:extLst>
      <p:ext uri="{BB962C8B-B14F-4D97-AF65-F5344CB8AC3E}">
        <p14:creationId xmlns:p14="http://schemas.microsoft.com/office/powerpoint/2010/main" val="23967994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475855"/>
            <a:ext cx="11489541" cy="5316599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030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75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646388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D5F736-FF34-3848-BC28-F6EFE32055BD}"/>
              </a:ext>
            </a:extLst>
          </p:cNvPr>
          <p:cNvGrpSpPr/>
          <p:nvPr/>
        </p:nvGrpSpPr>
        <p:grpSpPr>
          <a:xfrm>
            <a:off x="2124854" y="3766224"/>
            <a:ext cx="1481642" cy="359596"/>
            <a:chOff x="5355179" y="3089490"/>
            <a:chExt cx="1481642" cy="3595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93028B-17E2-7945-8DCB-7BF2A491F27A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79E6FE-13F3-1B41-960C-ECDD0021453E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OLE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BAEFBD-8E17-464D-B994-82CDC7AAA0E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606496" y="3935501"/>
            <a:ext cx="1054146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FE8FB-1294-1E49-9D53-9B5DA457A67D}"/>
              </a:ext>
            </a:extLst>
          </p:cNvPr>
          <p:cNvSpPr txBox="1"/>
          <p:nvPr/>
        </p:nvSpPr>
        <p:spPr>
          <a:xfrm>
            <a:off x="4660642" y="3622885"/>
            <a:ext cx="161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Multiplication</a:t>
            </a:r>
          </a:p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triples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1A4F73-A39C-8241-B219-923CD81DD042}"/>
              </a:ext>
            </a:extLst>
          </p:cNvPr>
          <p:cNvGrpSpPr/>
          <p:nvPr/>
        </p:nvGrpSpPr>
        <p:grpSpPr>
          <a:xfrm>
            <a:off x="7367766" y="3766224"/>
            <a:ext cx="1481642" cy="359596"/>
            <a:chOff x="5355179" y="3089490"/>
            <a:chExt cx="1481642" cy="3595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394B75-670A-C749-8E5F-B6737116C4F5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681118-35CE-3946-923D-B00CA9B2A79F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SPDZ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079425-EF73-234E-B3A4-1DDFDB2D5AA9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6279354" y="3935501"/>
            <a:ext cx="1088412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9356-83F1-3049-A8CF-DE96A372AAE2}"/>
              </a:ext>
            </a:extLst>
          </p:cNvPr>
          <p:cNvGrpSpPr/>
          <p:nvPr/>
        </p:nvGrpSpPr>
        <p:grpSpPr>
          <a:xfrm>
            <a:off x="7367766" y="4578631"/>
            <a:ext cx="1481642" cy="359596"/>
            <a:chOff x="5355179" y="3089490"/>
            <a:chExt cx="1481642" cy="3595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BF6276-F6A6-1648-BC89-1AA6A66BCABF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389B5D-E535-DE4B-AF33-D1C0E021534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PSI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25167-3B86-AF4B-A7D6-8AEE21EF686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865675" y="4747908"/>
            <a:ext cx="4502091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5CF0B4-9E96-C045-9B3A-07637E2CB5B2}"/>
              </a:ext>
            </a:extLst>
          </p:cNvPr>
          <p:cNvCxnSpPr>
            <a:stCxn id="20" idx="2"/>
          </p:cNvCxnSpPr>
          <p:nvPr/>
        </p:nvCxnSpPr>
        <p:spPr>
          <a:xfrm flipH="1">
            <a:off x="2867635" y="4125820"/>
            <a:ext cx="0" cy="632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39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D5F736-FF34-3848-BC28-F6EFE32055BD}"/>
              </a:ext>
            </a:extLst>
          </p:cNvPr>
          <p:cNvGrpSpPr/>
          <p:nvPr/>
        </p:nvGrpSpPr>
        <p:grpSpPr>
          <a:xfrm>
            <a:off x="2124854" y="3766224"/>
            <a:ext cx="1481642" cy="359596"/>
            <a:chOff x="5355179" y="3089490"/>
            <a:chExt cx="1481642" cy="3595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93028B-17E2-7945-8DCB-7BF2A491F27A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79E6FE-13F3-1B41-960C-ECDD0021453E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OLE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BAEFBD-8E17-464D-B994-82CDC7AAA0E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606496" y="3935501"/>
            <a:ext cx="1054146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FE8FB-1294-1E49-9D53-9B5DA457A67D}"/>
              </a:ext>
            </a:extLst>
          </p:cNvPr>
          <p:cNvSpPr txBox="1"/>
          <p:nvPr/>
        </p:nvSpPr>
        <p:spPr>
          <a:xfrm>
            <a:off x="4660642" y="3622885"/>
            <a:ext cx="161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Multiplication</a:t>
            </a:r>
          </a:p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triples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1A4F73-A39C-8241-B219-923CD81DD042}"/>
              </a:ext>
            </a:extLst>
          </p:cNvPr>
          <p:cNvGrpSpPr/>
          <p:nvPr/>
        </p:nvGrpSpPr>
        <p:grpSpPr>
          <a:xfrm>
            <a:off x="7367766" y="3766224"/>
            <a:ext cx="1481642" cy="359596"/>
            <a:chOff x="5355179" y="3089490"/>
            <a:chExt cx="1481642" cy="3595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394B75-670A-C749-8E5F-B6737116C4F5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681118-35CE-3946-923D-B00CA9B2A79F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SPDZ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079425-EF73-234E-B3A4-1DDFDB2D5AA9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6279354" y="3935501"/>
            <a:ext cx="1088412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9356-83F1-3049-A8CF-DE96A372AAE2}"/>
              </a:ext>
            </a:extLst>
          </p:cNvPr>
          <p:cNvGrpSpPr/>
          <p:nvPr/>
        </p:nvGrpSpPr>
        <p:grpSpPr>
          <a:xfrm>
            <a:off x="7367766" y="4578631"/>
            <a:ext cx="1481642" cy="359596"/>
            <a:chOff x="5355179" y="3089490"/>
            <a:chExt cx="1481642" cy="3595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BF6276-F6A6-1648-BC89-1AA6A66BCABF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389B5D-E535-DE4B-AF33-D1C0E021534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PSI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25167-3B86-AF4B-A7D6-8AEE21EF686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865675" y="4747908"/>
            <a:ext cx="4502091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5CF0B4-9E96-C045-9B3A-07637E2CB5B2}"/>
              </a:ext>
            </a:extLst>
          </p:cNvPr>
          <p:cNvCxnSpPr>
            <a:stCxn id="20" idx="2"/>
          </p:cNvCxnSpPr>
          <p:nvPr/>
        </p:nvCxnSpPr>
        <p:spPr>
          <a:xfrm flipH="1">
            <a:off x="2867635" y="4125820"/>
            <a:ext cx="0" cy="632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1E77A7-AF14-2645-BE8C-BDEE0A3EF9E4}"/>
              </a:ext>
            </a:extLst>
          </p:cNvPr>
          <p:cNvGrpSpPr/>
          <p:nvPr/>
        </p:nvGrpSpPr>
        <p:grpSpPr>
          <a:xfrm>
            <a:off x="2090588" y="5237298"/>
            <a:ext cx="1481642" cy="359596"/>
            <a:chOff x="5355179" y="3089490"/>
            <a:chExt cx="1481642" cy="3595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44C90B1-24BE-DF46-A3F8-AFE19E701837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F91CE5-4907-4C49-927B-C4DDBBD2CAF8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VOLE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733C4F-8A20-5948-91BC-8E0F4DCE4FD2}"/>
              </a:ext>
            </a:extLst>
          </p:cNvPr>
          <p:cNvGrpSpPr/>
          <p:nvPr/>
        </p:nvGrpSpPr>
        <p:grpSpPr>
          <a:xfrm>
            <a:off x="7447172" y="5238991"/>
            <a:ext cx="3013170" cy="368981"/>
            <a:chOff x="5415547" y="3080105"/>
            <a:chExt cx="1387008" cy="36898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1E44197-E00B-0848-9F98-565206A48B83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D79AD4-FE14-0F42-9490-2A00B3E5BEFB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Matrix-vector multiplication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170768-69AC-ED4B-888C-22927277700A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3572230" y="5396054"/>
            <a:ext cx="3795536" cy="10521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3F216F-F604-354F-A3C4-C9C58578D6EE}"/>
              </a:ext>
            </a:extLst>
          </p:cNvPr>
          <p:cNvGrpSpPr/>
          <p:nvPr/>
        </p:nvGrpSpPr>
        <p:grpSpPr>
          <a:xfrm>
            <a:off x="7461246" y="5767084"/>
            <a:ext cx="3013170" cy="368981"/>
            <a:chOff x="5415547" y="3080105"/>
            <a:chExt cx="1387008" cy="36898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A88723-F42D-4D47-921B-C848EE1A51B3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1BE990-ABF0-C743-A725-6A764A2F39AC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Nearest neighbor search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FFA9B-A61F-054A-9281-611E0EC9AA17}"/>
              </a:ext>
            </a:extLst>
          </p:cNvPr>
          <p:cNvGrpSpPr/>
          <p:nvPr/>
        </p:nvGrpSpPr>
        <p:grpSpPr>
          <a:xfrm>
            <a:off x="7461246" y="6295177"/>
            <a:ext cx="3013170" cy="368981"/>
            <a:chOff x="5415547" y="3080105"/>
            <a:chExt cx="1387008" cy="3689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CAFEBB-EFA8-2B4B-B336-DBE10AC18CC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212721-3A5A-F447-A2E1-A447A309F8E6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OT extension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364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1476E-8DC2-4F4D-BBAA-591536200D54}"/>
              </a:ext>
            </a:extLst>
          </p:cNvPr>
          <p:cNvSpPr/>
          <p:nvPr/>
        </p:nvSpPr>
        <p:spPr>
          <a:xfrm>
            <a:off x="4593820" y="3865351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1B16B4-070F-284E-B6E6-24ACDE9B50F1}"/>
              </a:ext>
            </a:extLst>
          </p:cNvPr>
          <p:cNvCxnSpPr/>
          <p:nvPr/>
        </p:nvCxnSpPr>
        <p:spPr>
          <a:xfrm>
            <a:off x="2057816" y="415302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15076-D05E-6D45-86C9-8CDC2DE57E6F}"/>
              </a:ext>
            </a:extLst>
          </p:cNvPr>
          <p:cNvCxnSpPr/>
          <p:nvPr/>
        </p:nvCxnSpPr>
        <p:spPr>
          <a:xfrm>
            <a:off x="2057816" y="474721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E255D-66E3-694F-ABED-8F1BBFA24CCE}"/>
              </a:ext>
            </a:extLst>
          </p:cNvPr>
          <p:cNvCxnSpPr>
            <a:cxnSpLocks/>
          </p:cNvCxnSpPr>
          <p:nvPr/>
        </p:nvCxnSpPr>
        <p:spPr>
          <a:xfrm flipH="1">
            <a:off x="8066383" y="4153026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4BBB1D-9FA3-1F41-A016-FAE82A2C5C48}"/>
              </a:ext>
            </a:extLst>
          </p:cNvPr>
          <p:cNvSpPr txBox="1"/>
          <p:nvPr/>
        </p:nvSpPr>
        <p:spPr>
          <a:xfrm>
            <a:off x="5823326" y="4898172"/>
            <a:ext cx="63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76B01-0FA7-C94B-A6FD-CEBECD80E3CE}"/>
              </a:ext>
            </a:extLst>
          </p:cNvPr>
          <p:cNvSpPr txBox="1"/>
          <p:nvPr/>
        </p:nvSpPr>
        <p:spPr>
          <a:xfrm>
            <a:off x="527857" y="36806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3D6B6-420B-BF41-BBE4-A32B0759E37A}"/>
              </a:ext>
            </a:extLst>
          </p:cNvPr>
          <p:cNvSpPr txBox="1"/>
          <p:nvPr/>
        </p:nvSpPr>
        <p:spPr>
          <a:xfrm>
            <a:off x="10733115" y="3610772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7145F-AE3C-B74E-9935-19F280510D64}"/>
              </a:ext>
            </a:extLst>
          </p:cNvPr>
          <p:cNvSpPr txBox="1"/>
          <p:nvPr/>
        </p:nvSpPr>
        <p:spPr>
          <a:xfrm>
            <a:off x="2049143" y="37237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696C-A3F2-3D44-9381-001D48AC6C97}"/>
              </a:ext>
            </a:extLst>
          </p:cNvPr>
          <p:cNvSpPr txBox="1"/>
          <p:nvPr/>
        </p:nvSpPr>
        <p:spPr>
          <a:xfrm>
            <a:off x="2038658" y="4328533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F897C-A150-D446-80A0-4900C4566C50}"/>
              </a:ext>
            </a:extLst>
          </p:cNvPr>
          <p:cNvSpPr txBox="1"/>
          <p:nvPr/>
        </p:nvSpPr>
        <p:spPr>
          <a:xfrm>
            <a:off x="8066383" y="5462392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f</a:t>
            </a:r>
            <a:r>
              <a:rPr lang="en-PT" dirty="0">
                <a:latin typeface="Avenir Next LT Pro" panose="020B0504020202020204" pitchFamily="34" charset="77"/>
              </a:rPr>
              <a:t>(x) = ax + 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053E3E-5AE5-9E45-AAD1-2D8D6CB5F26C}"/>
              </a:ext>
            </a:extLst>
          </p:cNvPr>
          <p:cNvCxnSpPr/>
          <p:nvPr/>
        </p:nvCxnSpPr>
        <p:spPr>
          <a:xfrm>
            <a:off x="8085430" y="5930994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DE185-B1BD-DB4F-8FA0-AE4495ECCEF6}"/>
              </a:ext>
            </a:extLst>
          </p:cNvPr>
          <p:cNvSpPr txBox="1"/>
          <p:nvPr/>
        </p:nvSpPr>
        <p:spPr>
          <a:xfrm>
            <a:off x="9907837" y="37954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730331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1476E-8DC2-4F4D-BBAA-591536200D54}"/>
              </a:ext>
            </a:extLst>
          </p:cNvPr>
          <p:cNvSpPr/>
          <p:nvPr/>
        </p:nvSpPr>
        <p:spPr>
          <a:xfrm>
            <a:off x="4593820" y="3865351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1B16B4-070F-284E-B6E6-24ACDE9B50F1}"/>
              </a:ext>
            </a:extLst>
          </p:cNvPr>
          <p:cNvCxnSpPr/>
          <p:nvPr/>
        </p:nvCxnSpPr>
        <p:spPr>
          <a:xfrm>
            <a:off x="2057816" y="415302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15076-D05E-6D45-86C9-8CDC2DE57E6F}"/>
              </a:ext>
            </a:extLst>
          </p:cNvPr>
          <p:cNvCxnSpPr/>
          <p:nvPr/>
        </p:nvCxnSpPr>
        <p:spPr>
          <a:xfrm>
            <a:off x="2057816" y="474721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E255D-66E3-694F-ABED-8F1BBFA24CCE}"/>
              </a:ext>
            </a:extLst>
          </p:cNvPr>
          <p:cNvCxnSpPr>
            <a:cxnSpLocks/>
          </p:cNvCxnSpPr>
          <p:nvPr/>
        </p:nvCxnSpPr>
        <p:spPr>
          <a:xfrm flipH="1">
            <a:off x="8066383" y="4153026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4BBB1D-9FA3-1F41-A016-FAE82A2C5C48}"/>
              </a:ext>
            </a:extLst>
          </p:cNvPr>
          <p:cNvSpPr txBox="1"/>
          <p:nvPr/>
        </p:nvSpPr>
        <p:spPr>
          <a:xfrm>
            <a:off x="5752601" y="4898172"/>
            <a:ext cx="77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VOLE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76B01-0FA7-C94B-A6FD-CEBECD80E3CE}"/>
              </a:ext>
            </a:extLst>
          </p:cNvPr>
          <p:cNvSpPr txBox="1"/>
          <p:nvPr/>
        </p:nvSpPr>
        <p:spPr>
          <a:xfrm>
            <a:off x="527857" y="36806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3D6B6-420B-BF41-BBE4-A32B0759E37A}"/>
              </a:ext>
            </a:extLst>
          </p:cNvPr>
          <p:cNvSpPr txBox="1"/>
          <p:nvPr/>
        </p:nvSpPr>
        <p:spPr>
          <a:xfrm>
            <a:off x="10733115" y="3610772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7145F-AE3C-B74E-9935-19F280510D64}"/>
              </a:ext>
            </a:extLst>
          </p:cNvPr>
          <p:cNvSpPr txBox="1"/>
          <p:nvPr/>
        </p:nvSpPr>
        <p:spPr>
          <a:xfrm>
            <a:off x="2045937" y="37237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696C-A3F2-3D44-9381-001D48AC6C97}"/>
              </a:ext>
            </a:extLst>
          </p:cNvPr>
          <p:cNvSpPr txBox="1"/>
          <p:nvPr/>
        </p:nvSpPr>
        <p:spPr>
          <a:xfrm>
            <a:off x="2036254" y="432853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b="1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F897C-A150-D446-80A0-4900C4566C50}"/>
              </a:ext>
            </a:extLst>
          </p:cNvPr>
          <p:cNvSpPr txBox="1"/>
          <p:nvPr/>
        </p:nvSpPr>
        <p:spPr>
          <a:xfrm>
            <a:off x="8052758" y="546239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Avenir Next LT Pro" panose="020B0504020202020204" pitchFamily="34" charset="77"/>
              </a:rPr>
              <a:t>f</a:t>
            </a:r>
            <a:r>
              <a:rPr lang="en-PT" dirty="0">
                <a:latin typeface="Avenir Next LT Pro" panose="020B0504020202020204" pitchFamily="34" charset="77"/>
              </a:rPr>
              <a:t>(x) = </a:t>
            </a:r>
            <a:r>
              <a:rPr lang="en-PT" b="1" dirty="0">
                <a:latin typeface="Avenir Next LT Pro" panose="020B0504020202020204" pitchFamily="34" charset="77"/>
              </a:rPr>
              <a:t>a</a:t>
            </a:r>
            <a:r>
              <a:rPr lang="en-PT" dirty="0">
                <a:latin typeface="Avenir Next LT Pro" panose="020B0504020202020204" pitchFamily="34" charset="77"/>
              </a:rPr>
              <a:t>x + </a:t>
            </a:r>
            <a:r>
              <a:rPr lang="en-PT" b="1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053E3E-5AE5-9E45-AAD1-2D8D6CB5F26C}"/>
              </a:ext>
            </a:extLst>
          </p:cNvPr>
          <p:cNvCxnSpPr/>
          <p:nvPr/>
        </p:nvCxnSpPr>
        <p:spPr>
          <a:xfrm>
            <a:off x="8085430" y="5930994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DE185-B1BD-DB4F-8FA0-AE4495ECCEF6}"/>
              </a:ext>
            </a:extLst>
          </p:cNvPr>
          <p:cNvSpPr txBox="1"/>
          <p:nvPr/>
        </p:nvSpPr>
        <p:spPr>
          <a:xfrm>
            <a:off x="9907837" y="37954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1956883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endParaRPr lang="en-PT" sz="20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5660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 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E7B0697-20B6-C342-B3E8-F919441FF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60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there exists a set of </a:t>
            </a:r>
            <a:r>
              <a:rPr lang="en-PT" sz="2000" dirty="0">
                <a:latin typeface="Avenir Next LT Pro" panose="020B0504020202020204" pitchFamily="34" charset="77"/>
              </a:rPr>
              <a:t>MUBs </a:t>
            </a:r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28BE9F6B-4E97-E047-B749-4BA2283B9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E9E43-7278-E843-ABA9-C60D77D5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C7DCCA4D-FDB2-5D41-913C-498B47B82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CD2E63-9AB2-DF42-A88D-A45866E10EB4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9AB4B-A039-2E47-976B-B1A6C434AD0A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CB79870D-31AA-A641-802A-DB36AF594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42D031-91ED-3042-BCBF-0637C7EA9151}"/>
              </a:ext>
            </a:extLst>
          </p:cNvPr>
          <p:cNvSpPr/>
          <p:nvPr/>
        </p:nvSpPr>
        <p:spPr>
          <a:xfrm>
            <a:off x="3819054" y="2586678"/>
            <a:ext cx="1418916" cy="46656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81197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</p:txBody>
      </p:sp>
      <p:pic>
        <p:nvPicPr>
          <p:cNvPr id="16" name="Picture 1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DC83186D-0F2A-9B4E-B595-3A22FAF47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D4A0DC-4D57-FC43-B35E-CBE775209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7BA720CD-2BC1-4140-80D9-EFB6F66FA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90C286-BCA6-D44D-9692-1F91412B6133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B35557-6EF6-BE44-B341-0EC163F99E11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5AD92-6871-5A4F-AE7C-8C6AF1BC44A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9D76368A-527B-374E-8B9D-12E5A2EE6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53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C7AE8CAE-442A-D545-8344-ABD30F4C9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50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hich, upon the action of the </a:t>
            </a:r>
            <a:r>
              <a:rPr lang="en-PT" sz="2000" dirty="0">
                <a:latin typeface="Avenir Next LT Pro" panose="020B0504020202020204" pitchFamily="34" charset="77"/>
              </a:rPr>
              <a:t>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EAC21F8A-0E34-BB48-9B38-8E7DE00BE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505870-C214-5F49-A8B5-5B32A950AFD8}"/>
              </a:ext>
            </a:extLst>
          </p:cNvPr>
          <p:cNvSpPr/>
          <p:nvPr/>
        </p:nvSpPr>
        <p:spPr>
          <a:xfrm>
            <a:off x="3819054" y="2586678"/>
            <a:ext cx="1418916" cy="46656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9354620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2955279" y="3129900"/>
            <a:ext cx="1872000" cy="187200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3088586" y="245973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Boolean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6178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88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43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61471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3FD19254-4AF4-4D4C-986B-CE1ED4D70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887" y="5275262"/>
            <a:ext cx="398974" cy="4071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697932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11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3175194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BF804-20CE-3C46-9EEB-9EDB5675D475}"/>
              </a:ext>
            </a:extLst>
          </p:cNvPr>
          <p:cNvSpPr/>
          <p:nvPr/>
        </p:nvSpPr>
        <p:spPr>
          <a:xfrm>
            <a:off x="2491152" y="5285376"/>
            <a:ext cx="5049284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7D4938-A22A-F74C-82DA-1BF4B92A698A}"/>
              </a:ext>
            </a:extLst>
          </p:cNvPr>
          <p:cNvSpPr/>
          <p:nvPr/>
        </p:nvSpPr>
        <p:spPr>
          <a:xfrm>
            <a:off x="3107668" y="4668820"/>
            <a:ext cx="2768318" cy="98263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3D9073-1EC2-D340-9742-70BBB6C640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2685" y="5014096"/>
            <a:ext cx="2491654" cy="375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8303CD-E85C-BA40-9E75-53725664B657}"/>
              </a:ext>
            </a:extLst>
          </p:cNvPr>
          <p:cNvSpPr txBox="1"/>
          <p:nvPr/>
        </p:nvSpPr>
        <p:spPr>
          <a:xfrm>
            <a:off x="3257426" y="4447210"/>
            <a:ext cx="11474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Attack:</a:t>
            </a:r>
          </a:p>
        </p:txBody>
      </p:sp>
    </p:spTree>
    <p:extLst>
      <p:ext uri="{BB962C8B-B14F-4D97-AF65-F5344CB8AC3E}">
        <p14:creationId xmlns:p14="http://schemas.microsoft.com/office/powerpoint/2010/main" val="1500470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BF804-20CE-3C46-9EEB-9EDB5675D475}"/>
              </a:ext>
            </a:extLst>
          </p:cNvPr>
          <p:cNvSpPr/>
          <p:nvPr/>
        </p:nvSpPr>
        <p:spPr>
          <a:xfrm>
            <a:off x="2491152" y="5285376"/>
            <a:ext cx="5049284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7D4938-A22A-F74C-82DA-1BF4B92A698A}"/>
              </a:ext>
            </a:extLst>
          </p:cNvPr>
          <p:cNvSpPr/>
          <p:nvPr/>
        </p:nvSpPr>
        <p:spPr>
          <a:xfrm>
            <a:off x="3107668" y="4668820"/>
            <a:ext cx="2768318" cy="98263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3D9073-1EC2-D340-9742-70BBB6C640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2685" y="5014096"/>
            <a:ext cx="2491654" cy="375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8303CD-E85C-BA40-9E75-53725664B657}"/>
              </a:ext>
            </a:extLst>
          </p:cNvPr>
          <p:cNvSpPr txBox="1"/>
          <p:nvPr/>
        </p:nvSpPr>
        <p:spPr>
          <a:xfrm>
            <a:off x="3257426" y="4447210"/>
            <a:ext cx="11474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Attack: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30914-24DC-8642-AAE2-1CDAB4564472}"/>
              </a:ext>
            </a:extLst>
          </p:cNvPr>
          <p:cNvSpPr/>
          <p:nvPr/>
        </p:nvSpPr>
        <p:spPr>
          <a:xfrm>
            <a:off x="3103564" y="4473562"/>
            <a:ext cx="2772422" cy="132535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E0A1A-AF65-F745-BC1E-31CD9480EA4F}"/>
              </a:ext>
            </a:extLst>
          </p:cNvPr>
          <p:cNvSpPr txBox="1"/>
          <p:nvPr/>
        </p:nvSpPr>
        <p:spPr>
          <a:xfrm>
            <a:off x="3013056" y="4937737"/>
            <a:ext cx="295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</p:spTree>
    <p:extLst>
      <p:ext uri="{BB962C8B-B14F-4D97-AF65-F5344CB8AC3E}">
        <p14:creationId xmlns:p14="http://schemas.microsoft.com/office/powerpoint/2010/main" val="15822979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777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38186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25872</TotalTime>
  <Words>9485</Words>
  <Application>Microsoft Macintosh PowerPoint</Application>
  <PresentationFormat>Widescreen</PresentationFormat>
  <Paragraphs>2696</Paragraphs>
  <Slides>134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Arial Unicode MS</vt:lpstr>
      <vt:lpstr>Arial</vt:lpstr>
      <vt:lpstr>Avenir Next LT Pro</vt:lpstr>
      <vt:lpstr>Calibri</vt:lpstr>
      <vt:lpstr>Calibri Light</vt:lpstr>
      <vt:lpstr>Cambria Math</vt:lpstr>
      <vt:lpstr>Office Theme</vt:lpstr>
      <vt:lpstr>Quantum Assisted  Secure Multiparty Computation</vt:lpstr>
      <vt:lpstr>Outline</vt:lpstr>
      <vt:lpstr>Outline</vt:lpstr>
      <vt:lpstr>Outline</vt:lpstr>
      <vt:lpstr>Outline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Quantum and classical OT</vt:lpstr>
      <vt:lpstr>Oblivious Transfer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Quantum-assisted system</vt:lpstr>
      <vt:lpstr>Quantum-assisted system</vt:lpstr>
      <vt:lpstr>Quantum-assisted system</vt:lpstr>
      <vt:lpstr>Quantum-assisted system</vt:lpstr>
      <vt:lpstr>Performance evaluation</vt:lpstr>
      <vt:lpstr>Performance evaluation</vt:lpstr>
      <vt:lpstr>Performance evaluation</vt:lpstr>
      <vt:lpstr>Private phylogenetic trees</vt:lpstr>
      <vt:lpstr>Quantum OLE</vt:lpstr>
      <vt:lpstr>Quantum OLE</vt:lpstr>
      <vt:lpstr>Quantum OLE</vt:lpstr>
      <vt:lpstr>Quantum OLE</vt:lpstr>
      <vt:lpstr>Quantum OLE</vt:lpstr>
      <vt:lpstr>Quantum OLE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Future work</vt:lpstr>
      <vt:lpstr>Future work</vt:lpstr>
      <vt:lpstr>Future work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assisted  Secure Multiparty Computation</dc:title>
  <dc:creator>Manuel Maria Trigueiros Sampaio Batalha dos Santos</dc:creator>
  <cp:lastModifiedBy>Manuel Maria Trigueiros Sampaio Batalha dos Santos</cp:lastModifiedBy>
  <cp:revision>243</cp:revision>
  <dcterms:created xsi:type="dcterms:W3CDTF">2023-04-06T12:48:13Z</dcterms:created>
  <dcterms:modified xsi:type="dcterms:W3CDTF">2023-04-26T13:26:00Z</dcterms:modified>
</cp:coreProperties>
</file>